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x="18288000" cy="10287000"/>
  <p:notesSz cx="6858000" cy="9144000"/>
  <p:embeddedFontLst>
    <p:embeddedFont>
      <p:font typeface="Montserrat Bold" charset="1" panose="00000800000000000000"/>
      <p:regular r:id="rId55"/>
    </p:embeddedFont>
    <p:embeddedFont>
      <p:font typeface="Montserrat" charset="1" panose="00000500000000000000"/>
      <p:regular r:id="rId56"/>
    </p:embeddedFont>
    <p:embeddedFont>
      <p:font typeface="Arial" charset="1" panose="020B0604020202020204"/>
      <p:regular r:id="rId58"/>
    </p:embeddedFont>
    <p:embeddedFont>
      <p:font typeface="Articulat Bold" charset="1" panose="00000800000000000000"/>
      <p:regular r:id="rId59"/>
    </p:embeddedFont>
    <p:embeddedFont>
      <p:font typeface="Arial Nova" charset="1" panose="020B0504020202020204"/>
      <p:regular r:id="rId62"/>
    </p:embeddedFont>
    <p:embeddedFont>
      <p:font typeface="Arial Bold" charset="1" panose="020B0704020202020204"/>
      <p:regular r:id="rId64"/>
    </p:embeddedFont>
    <p:embeddedFont>
      <p:font typeface="Arial Nova Bold" charset="1" panose="020B0804020202020204"/>
      <p:regular r:id="rId65"/>
    </p:embeddedFont>
    <p:embeddedFont>
      <p:font typeface="Canva Sans" charset="1" panose="020B0503030501040103"/>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notesMasters/notesMaster1.xml" Type="http://schemas.openxmlformats.org/officeDocument/2006/relationships/notesMaster"/><Relationship Id="rId53" Target="theme/theme2.xml" Type="http://schemas.openxmlformats.org/officeDocument/2006/relationships/theme"/><Relationship Id="rId54" Target="notesSlides/notesSlide1.xml" Type="http://schemas.openxmlformats.org/officeDocument/2006/relationships/notesSlide"/><Relationship Id="rId55" Target="fonts/font55.fntdata" Type="http://schemas.openxmlformats.org/officeDocument/2006/relationships/font"/><Relationship Id="rId56" Target="fonts/font56.fntdata" Type="http://schemas.openxmlformats.org/officeDocument/2006/relationships/font"/><Relationship Id="rId57" Target="notesSlides/notesSlide2.xml" Type="http://schemas.openxmlformats.org/officeDocument/2006/relationships/notesSlide"/><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notesSlides/notesSlide3.xml" Type="http://schemas.openxmlformats.org/officeDocument/2006/relationships/notesSlide"/><Relationship Id="rId61" Target="notesSlides/notesSlide4.xml" Type="http://schemas.openxmlformats.org/officeDocument/2006/relationships/notesSlide"/><Relationship Id="rId62" Target="fonts/font62.fntdata" Type="http://schemas.openxmlformats.org/officeDocument/2006/relationships/font"/><Relationship Id="rId63" Target="notesSlides/notesSlide5.xml" Type="http://schemas.openxmlformats.org/officeDocument/2006/relationships/notesSlide"/><Relationship Id="rId64" Target="fonts/font64.fntdata" Type="http://schemas.openxmlformats.org/officeDocument/2006/relationships/font"/><Relationship Id="rId65" Target="fonts/font65.fntdata" Type="http://schemas.openxmlformats.org/officeDocument/2006/relationships/font"/><Relationship Id="rId66" Target="notesSlides/notesSlide6.xml" Type="http://schemas.openxmlformats.org/officeDocument/2006/relationships/notesSlide"/><Relationship Id="rId67" Target="fonts/font67.fntdata" Type="http://schemas.openxmlformats.org/officeDocument/2006/relationships/font"/><Relationship Id="rId68" Target="notesSlides/notesSlide7.xml" Type="http://schemas.openxmlformats.org/officeDocument/2006/relationships/notesSlide"/><Relationship Id="rId69" Target="notesSlides/notesSlide8.xml" Type="http://schemas.openxmlformats.org/officeDocument/2006/relationships/notesSlide"/><Relationship Id="rId7" Target="slides/slide2.xml" Type="http://schemas.openxmlformats.org/officeDocument/2006/relationships/slide"/><Relationship Id="rId70" Target="notesSlides/notesSlide9.xml" Type="http://schemas.openxmlformats.org/officeDocument/2006/relationships/notesSlide"/><Relationship Id="rId71" Target="notesSlides/notesSlide10.xml" Type="http://schemas.openxmlformats.org/officeDocument/2006/relationships/notesSlide"/><Relationship Id="rId72" Target="notesSlides/notesSlide11.xml" Type="http://schemas.openxmlformats.org/officeDocument/2006/relationships/notesSlide"/><Relationship Id="rId73" Target="notesSlides/notesSlide12.xml" Type="http://schemas.openxmlformats.org/officeDocument/2006/relationships/notesSlide"/><Relationship Id="rId74" Target="notesSlides/notesSlide13.xml" Type="http://schemas.openxmlformats.org/officeDocument/2006/relationships/notesSlide"/><Relationship Id="rId75" Target="notesSlides/notesSlide14.xml" Type="http://schemas.openxmlformats.org/officeDocument/2006/relationships/notesSlide"/><Relationship Id="rId76" Target="notesSlides/notesSlide15.xml" Type="http://schemas.openxmlformats.org/officeDocument/2006/relationships/notesSlide"/><Relationship Id="rId77" Target="notesSlides/notesSlide16.xml" Type="http://schemas.openxmlformats.org/officeDocument/2006/relationships/notesSlide"/><Relationship Id="rId78" Target="notesSlides/notesSlide17.xml" Type="http://schemas.openxmlformats.org/officeDocument/2006/relationships/notesSlide"/><Relationship Id="rId79" Target="notesSlides/notesSlide18.xml" Type="http://schemas.openxmlformats.org/officeDocument/2006/relationships/notesSlide"/><Relationship Id="rId8" Target="slides/slide3.xml" Type="http://schemas.openxmlformats.org/officeDocument/2006/relationships/slide"/><Relationship Id="rId80" Target="notesSlides/notesSlide19.xml" Type="http://schemas.openxmlformats.org/officeDocument/2006/relationships/notesSlide"/><Relationship Id="rId81" Target="notesSlides/notesSlide20.xml" Type="http://schemas.openxmlformats.org/officeDocument/2006/relationships/notesSlide"/><Relationship Id="rId82" Target="notesSlides/notesSlide21.xml" Type="http://schemas.openxmlformats.org/officeDocument/2006/relationships/notesSlide"/><Relationship Id="rId83" Target="notesSlides/notesSlide22.xml" Type="http://schemas.openxmlformats.org/officeDocument/2006/relationships/notesSlide"/><Relationship Id="rId84" Target="notesSlides/notesSlide23.xml" Type="http://schemas.openxmlformats.org/officeDocument/2006/relationships/notesSlide"/><Relationship Id="rId85" Target="notesSlides/notesSlide24.xml" Type="http://schemas.openxmlformats.org/officeDocument/2006/relationships/notesSlide"/><Relationship Id="rId86" Target="notesSlides/notesSlide25.xml" Type="http://schemas.openxmlformats.org/officeDocument/2006/relationships/notesSlide"/><Relationship Id="rId87" Target="notesSlides/notesSlide26.xml" Type="http://schemas.openxmlformats.org/officeDocument/2006/relationships/notesSlide"/><Relationship Id="rId88" Target="notesSlides/notesSlide27.xml" Type="http://schemas.openxmlformats.org/officeDocument/2006/relationships/notesSlide"/><Relationship Id="rId89" Target="notesSlides/notesSlide28.xml" Type="http://schemas.openxmlformats.org/officeDocument/2006/relationships/notesSlide"/><Relationship Id="rId9" Target="slides/slide4.xml" Type="http://schemas.openxmlformats.org/officeDocument/2006/relationships/slide"/><Relationship Id="rId90" Target="notesSlides/notesSlide29.xml" Type="http://schemas.openxmlformats.org/officeDocument/2006/relationships/notesSlide"/><Relationship Id="rId91" Target="notesSlides/notesSlide30.xml" Type="http://schemas.openxmlformats.org/officeDocument/2006/relationships/notesSlide"/><Relationship Id="rId92" Target="notesSlides/notesSlide31.xml" Type="http://schemas.openxmlformats.org/officeDocument/2006/relationships/note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gif"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0.png" Type="http://schemas.openxmlformats.org/officeDocument/2006/relationships/image"/><Relationship Id="rId4" Target="../media/image1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0.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2" Target="../notesSlides/notesSlide2.xml" Type="http://schemas.openxmlformats.org/officeDocument/2006/relationships/notesSlid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5.png" Type="http://schemas.openxmlformats.org/officeDocument/2006/relationships/image"/><Relationship Id="rId4" Target="../media/image10.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6.png" Type="http://schemas.openxmlformats.org/officeDocument/2006/relationships/image"/><Relationship Id="rId4" Target="../media/image10.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0.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0.png" Type="http://schemas.openxmlformats.org/officeDocument/2006/relationships/image"/><Relationship Id="rId4" Target="../media/image17.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10.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0.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10.png" Type="http://schemas.openxmlformats.org/officeDocument/2006/relationships/image"/><Relationship Id="rId4" Target="../media/image18.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10.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10.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10.png" Type="http://schemas.openxmlformats.org/officeDocument/2006/relationships/image"/><Relationship Id="rId4" Target="../media/image19.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10.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10.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10.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10.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10.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10.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10.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10.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VAHDjergmlo.mp4" Type="http://schemas.openxmlformats.org/officeDocument/2006/relationships/video"/><Relationship Id="rId4" Target="../media/VAHDjergmlo.mp4" Type="http://schemas.microsoft.com/office/2007/relationships/media"/><Relationship Id="rId5" Target="../media/image10.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1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767126" y="3059173"/>
            <a:ext cx="14490154" cy="1181100"/>
          </a:xfrm>
          <a:prstGeom prst="rect">
            <a:avLst/>
          </a:prstGeom>
        </p:spPr>
        <p:txBody>
          <a:bodyPr anchor="t" rtlCol="false" tIns="0" lIns="0" bIns="0" rIns="0">
            <a:spAutoFit/>
          </a:bodyPr>
          <a:lstStyle/>
          <a:p>
            <a:pPr algn="l">
              <a:lnSpc>
                <a:spcPts val="9360"/>
              </a:lnSpc>
            </a:pPr>
            <a:r>
              <a:rPr lang="en-US" b="true" sz="7800">
                <a:solidFill>
                  <a:srgbClr val="FF6C00"/>
                </a:solidFill>
                <a:latin typeface="Montserrat Bold"/>
                <a:ea typeface="Montserrat Bold"/>
                <a:cs typeface="Montserrat Bold"/>
                <a:sym typeface="Montserrat Bold"/>
              </a:rPr>
              <a:t>Ouvidoria: </a:t>
            </a:r>
          </a:p>
        </p:txBody>
      </p:sp>
      <p:sp>
        <p:nvSpPr>
          <p:cNvPr name="TextBox 5" id="5"/>
          <p:cNvSpPr txBox="true"/>
          <p:nvPr/>
        </p:nvSpPr>
        <p:spPr>
          <a:xfrm rot="0">
            <a:off x="1767126" y="4719638"/>
            <a:ext cx="11156130" cy="847725"/>
          </a:xfrm>
          <a:prstGeom prst="rect">
            <a:avLst/>
          </a:prstGeom>
        </p:spPr>
        <p:txBody>
          <a:bodyPr anchor="t" rtlCol="false" tIns="0" lIns="0" bIns="0" rIns="0">
            <a:spAutoFit/>
          </a:bodyPr>
          <a:lstStyle/>
          <a:p>
            <a:pPr algn="l">
              <a:lnSpc>
                <a:spcPts val="6719"/>
              </a:lnSpc>
            </a:pPr>
            <a:r>
              <a:rPr lang="en-US" sz="5599">
                <a:solidFill>
                  <a:srgbClr val="FFFFFF"/>
                </a:solidFill>
                <a:latin typeface="Montserrat"/>
                <a:ea typeface="Montserrat"/>
                <a:cs typeface="Montserrat"/>
                <a:sym typeface="Montserrat"/>
              </a:rPr>
              <a:t>Canal de controle e cidadania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TextBox 4" id="4"/>
          <p:cNvSpPr txBox="true"/>
          <p:nvPr/>
        </p:nvSpPr>
        <p:spPr>
          <a:xfrm rot="0">
            <a:off x="979149" y="3072689"/>
            <a:ext cx="16230600" cy="2803525"/>
          </a:xfrm>
          <a:prstGeom prst="rect">
            <a:avLst/>
          </a:prstGeom>
        </p:spPr>
        <p:txBody>
          <a:bodyPr anchor="t" rtlCol="false" tIns="0" lIns="0" bIns="0" rIns="0">
            <a:spAutoFit/>
          </a:bodyPr>
          <a:lstStyle/>
          <a:p>
            <a:pPr algn="ctr">
              <a:lnSpc>
                <a:spcPts val="5599"/>
              </a:lnSpc>
            </a:pPr>
            <a:r>
              <a:rPr lang="en-US" sz="3999" b="true">
                <a:solidFill>
                  <a:srgbClr val="000000"/>
                </a:solidFill>
                <a:latin typeface="Arial Bold"/>
                <a:ea typeface="Arial Bold"/>
                <a:cs typeface="Arial Bold"/>
                <a:sym typeface="Arial Bold"/>
              </a:rPr>
              <a:t>Mesmo que o município ainda não tenha regulamentação própria da ouvidoria, a Lei 13.460 já estabelece diretrizes que devem ser observadas na prestação dos serviços públicos.</a:t>
            </a:r>
          </a:p>
          <a:p>
            <a:pPr algn="ctr">
              <a:lnSpc>
                <a:spcPts val="5599"/>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TextBox 4" id="4"/>
          <p:cNvSpPr txBox="true"/>
          <p:nvPr/>
        </p:nvSpPr>
        <p:spPr>
          <a:xfrm rot="0">
            <a:off x="1028690" y="1764177"/>
            <a:ext cx="16230600" cy="5324475"/>
          </a:xfrm>
          <a:prstGeom prst="rect">
            <a:avLst/>
          </a:prstGeom>
        </p:spPr>
        <p:txBody>
          <a:bodyPr anchor="t" rtlCol="false" tIns="0" lIns="0" bIns="0" rIns="0">
            <a:spAutoFit/>
          </a:bodyPr>
          <a:lstStyle/>
          <a:p>
            <a:pPr algn="l" marL="0" indent="0" lvl="0">
              <a:lnSpc>
                <a:spcPts val="5250"/>
              </a:lnSpc>
              <a:spcBef>
                <a:spcPct val="0"/>
              </a:spcBef>
            </a:pPr>
            <a:r>
              <a:rPr lang="en-US" sz="3500" strike="noStrike" u="none">
                <a:solidFill>
                  <a:srgbClr val="2F3A43"/>
                </a:solidFill>
                <a:latin typeface="Arial"/>
                <a:ea typeface="Arial"/>
                <a:cs typeface="Arial"/>
                <a:sym typeface="Arial"/>
              </a:rPr>
              <a:t>A lei institui 2 mecanismos de transparência:</a:t>
            </a:r>
          </a:p>
          <a:p>
            <a:pPr algn="l" marL="0" indent="0" lvl="0">
              <a:lnSpc>
                <a:spcPts val="5250"/>
              </a:lnSpc>
              <a:spcBef>
                <a:spcPct val="0"/>
              </a:spcBef>
            </a:pPr>
          </a:p>
          <a:p>
            <a:pPr algn="l" marL="0" indent="0" lvl="0">
              <a:lnSpc>
                <a:spcPts val="5250"/>
              </a:lnSpc>
              <a:spcBef>
                <a:spcPct val="0"/>
              </a:spcBef>
            </a:pPr>
            <a:r>
              <a:rPr lang="en-US" b="true" sz="3500" strike="noStrike" u="sng">
                <a:solidFill>
                  <a:srgbClr val="2F3A43"/>
                </a:solidFill>
                <a:latin typeface="Arial Bold"/>
                <a:ea typeface="Arial Bold"/>
                <a:cs typeface="Arial Bold"/>
                <a:sym typeface="Arial Bold"/>
              </a:rPr>
              <a:t>Transparência ativa</a:t>
            </a:r>
          </a:p>
          <a:p>
            <a:pPr algn="l" marL="0" indent="0" lvl="0">
              <a:lnSpc>
                <a:spcPts val="5250"/>
              </a:lnSpc>
              <a:spcBef>
                <a:spcPct val="0"/>
              </a:spcBef>
            </a:pPr>
            <a:r>
              <a:rPr lang="en-US" sz="3500" strike="noStrike" u="none">
                <a:solidFill>
                  <a:srgbClr val="2F3A43"/>
                </a:solidFill>
                <a:latin typeface="Arial"/>
                <a:ea typeface="Arial"/>
                <a:cs typeface="Arial"/>
                <a:sym typeface="Arial"/>
              </a:rPr>
              <a:t>Divulgação espontânea de informações pelo órgão público (portal da transparência, dados orçamentários, relatórios públicos), etc.</a:t>
            </a:r>
          </a:p>
          <a:p>
            <a:pPr algn="l" marL="0" indent="0" lvl="0">
              <a:lnSpc>
                <a:spcPts val="5250"/>
              </a:lnSpc>
              <a:spcBef>
                <a:spcPct val="0"/>
              </a:spcBef>
            </a:pPr>
          </a:p>
          <a:p>
            <a:pPr algn="l" marL="0" indent="0" lvl="0">
              <a:lnSpc>
                <a:spcPts val="5250"/>
              </a:lnSpc>
              <a:spcBef>
                <a:spcPct val="0"/>
              </a:spcBef>
            </a:pPr>
            <a:r>
              <a:rPr lang="en-US" b="true" sz="3500" strike="noStrike" u="sng">
                <a:solidFill>
                  <a:srgbClr val="2F3A43"/>
                </a:solidFill>
                <a:latin typeface="Arial Bold"/>
                <a:ea typeface="Arial Bold"/>
                <a:cs typeface="Arial Bold"/>
                <a:sym typeface="Arial Bold"/>
              </a:rPr>
              <a:t>Transparência passiva</a:t>
            </a:r>
          </a:p>
          <a:p>
            <a:pPr algn="l" marL="0" indent="0" lvl="0">
              <a:lnSpc>
                <a:spcPts val="5250"/>
              </a:lnSpc>
              <a:spcBef>
                <a:spcPct val="0"/>
              </a:spcBef>
            </a:pPr>
            <a:r>
              <a:rPr lang="en-US" sz="3500" strike="noStrike" u="none">
                <a:solidFill>
                  <a:srgbClr val="2F3A43"/>
                </a:solidFill>
                <a:latin typeface="Arial"/>
                <a:ea typeface="Arial"/>
                <a:cs typeface="Arial"/>
                <a:sym typeface="Arial"/>
              </a:rPr>
              <a:t>Informações fornecidas mediante solicitação do cidadão (e-sic/ouvidorias,etc).</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9542"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TextBox 4" id="4"/>
          <p:cNvSpPr txBox="true"/>
          <p:nvPr/>
        </p:nvSpPr>
        <p:spPr>
          <a:xfrm rot="0">
            <a:off x="1028700" y="3673602"/>
            <a:ext cx="16230600" cy="1443990"/>
          </a:xfrm>
          <a:prstGeom prst="rect">
            <a:avLst/>
          </a:prstGeom>
        </p:spPr>
        <p:txBody>
          <a:bodyPr anchor="t" rtlCol="false" tIns="0" lIns="0" bIns="0" rIns="0">
            <a:spAutoFit/>
          </a:bodyPr>
          <a:lstStyle/>
          <a:p>
            <a:pPr algn="ctr">
              <a:lnSpc>
                <a:spcPts val="3780"/>
              </a:lnSpc>
              <a:spcBef>
                <a:spcPct val="0"/>
              </a:spcBef>
            </a:pPr>
            <a:r>
              <a:rPr lang="en-US" b="true" sz="3500" spc="32">
                <a:solidFill>
                  <a:srgbClr val="000000"/>
                </a:solidFill>
                <a:latin typeface="Arial Nova Bold"/>
                <a:ea typeface="Arial Nova Bold"/>
                <a:cs typeface="Arial Nova Bold"/>
                <a:sym typeface="Arial Nova Bold"/>
              </a:rPr>
              <a:t>A ouvidoria pública tem como </a:t>
            </a:r>
            <a:r>
              <a:rPr lang="en-US" b="true" sz="3500" spc="32" u="sng">
                <a:solidFill>
                  <a:srgbClr val="000000"/>
                </a:solidFill>
                <a:latin typeface="Arial Nova Bold"/>
                <a:ea typeface="Arial Nova Bold"/>
                <a:cs typeface="Arial Nova Bold"/>
                <a:sym typeface="Arial Nova Bold"/>
              </a:rPr>
              <a:t>finalidade</a:t>
            </a:r>
            <a:r>
              <a:rPr lang="en-US" b="true" sz="3500" spc="32">
                <a:solidFill>
                  <a:srgbClr val="000000"/>
                </a:solidFill>
                <a:latin typeface="Arial Nova Bold"/>
                <a:ea typeface="Arial Nova Bold"/>
                <a:cs typeface="Arial Nova Bold"/>
                <a:sym typeface="Arial Nova Bold"/>
              </a:rPr>
              <a:t> promover o diálogo entre o cidadão e a administração pública, contribuindo para a melhoria dos serviços prestados.</a:t>
            </a:r>
          </a:p>
        </p:txBody>
      </p:sp>
      <p:pic>
        <p:nvPicPr>
          <p:cNvPr name="Picture 5" id="5"/>
          <p:cNvPicPr>
            <a:picLocks noChangeAspect="true"/>
          </p:cNvPicPr>
          <p:nvPr/>
        </p:nvPicPr>
        <p:blipFill>
          <a:blip r:embed="rId3"/>
          <a:srcRect l="0" t="0" r="0" b="0"/>
          <a:stretch>
            <a:fillRect/>
          </a:stretch>
        </p:blipFill>
        <p:spPr>
          <a:xfrm flipH="false" flipV="false" rot="0">
            <a:off x="7897296" y="5556460"/>
            <a:ext cx="1628172" cy="1871462"/>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9139238" y="4652327"/>
            <a:ext cx="9525" cy="887095"/>
          </a:xfrm>
          <a:prstGeom prst="rect">
            <a:avLst/>
          </a:prstGeom>
        </p:spPr>
        <p:txBody>
          <a:bodyPr anchor="t" rtlCol="false" tIns="0" lIns="0" bIns="0" rIns="0">
            <a:spAutoFit/>
          </a:bodyPr>
          <a:lstStyle/>
          <a:p>
            <a:pPr algn="ctr">
              <a:lnSpc>
                <a:spcPts val="7279"/>
              </a:lnSpc>
            </a:pPr>
          </a:p>
        </p:txBody>
      </p:sp>
      <p:sp>
        <p:nvSpPr>
          <p:cNvPr name="TextBox 5" id="5"/>
          <p:cNvSpPr txBox="true"/>
          <p:nvPr/>
        </p:nvSpPr>
        <p:spPr>
          <a:xfrm rot="0">
            <a:off x="1028700" y="2413921"/>
            <a:ext cx="13059252" cy="4180840"/>
          </a:xfrm>
          <a:prstGeom prst="rect">
            <a:avLst/>
          </a:prstGeom>
        </p:spPr>
        <p:txBody>
          <a:bodyPr anchor="t" rtlCol="false" tIns="0" lIns="0" bIns="0" rIns="0">
            <a:spAutoFit/>
          </a:bodyPr>
          <a:lstStyle/>
          <a:p>
            <a:pPr algn="just">
              <a:lnSpc>
                <a:spcPts val="4759"/>
              </a:lnSpc>
            </a:pPr>
            <a:r>
              <a:rPr lang="en-US" sz="3399">
                <a:solidFill>
                  <a:srgbClr val="000000"/>
                </a:solidFill>
                <a:latin typeface="Canva Sans"/>
                <a:ea typeface="Canva Sans"/>
                <a:cs typeface="Canva Sans"/>
                <a:sym typeface="Canva Sans"/>
              </a:rPr>
              <a:t>Entre suas principais funções</a:t>
            </a:r>
            <a:r>
              <a:rPr lang="en-US" sz="3399">
                <a:solidFill>
                  <a:srgbClr val="000000"/>
                </a:solidFill>
                <a:latin typeface="Canva Sans"/>
                <a:ea typeface="Canva Sans"/>
                <a:cs typeface="Canva Sans"/>
                <a:sym typeface="Canva Sans"/>
              </a:rPr>
              <a:t> estão:</a:t>
            </a:r>
          </a:p>
          <a:p>
            <a:pPr algn="just">
              <a:lnSpc>
                <a:spcPts val="4759"/>
              </a:lnSpc>
            </a:pPr>
          </a:p>
          <a:p>
            <a:pPr algn="just">
              <a:lnSpc>
                <a:spcPts val="4759"/>
              </a:lnSpc>
            </a:pPr>
            <a:r>
              <a:rPr lang="en-US" sz="3399">
                <a:solidFill>
                  <a:srgbClr val="000000"/>
                </a:solidFill>
                <a:latin typeface="Canva Sans"/>
                <a:ea typeface="Canva Sans"/>
                <a:cs typeface="Canva Sans"/>
                <a:sym typeface="Canva Sans"/>
              </a:rPr>
              <a:t>• receber e registrar manifestações dos cidadãos</a:t>
            </a:r>
          </a:p>
          <a:p>
            <a:pPr algn="just">
              <a:lnSpc>
                <a:spcPts val="4759"/>
              </a:lnSpc>
            </a:pPr>
            <a:r>
              <a:rPr lang="en-US" sz="3399">
                <a:solidFill>
                  <a:srgbClr val="000000"/>
                </a:solidFill>
                <a:latin typeface="Canva Sans"/>
                <a:ea typeface="Canva Sans"/>
                <a:cs typeface="Canva Sans"/>
                <a:sym typeface="Canva Sans"/>
              </a:rPr>
              <a:t>• promover a participação social na gestão pública</a:t>
            </a:r>
          </a:p>
          <a:p>
            <a:pPr algn="just">
              <a:lnSpc>
                <a:spcPts val="4759"/>
              </a:lnSpc>
            </a:pPr>
            <a:r>
              <a:rPr lang="en-US" sz="3399">
                <a:solidFill>
                  <a:srgbClr val="000000"/>
                </a:solidFill>
                <a:latin typeface="Canva Sans"/>
                <a:ea typeface="Canva Sans"/>
                <a:cs typeface="Canva Sans"/>
                <a:sym typeface="Canva Sans"/>
              </a:rPr>
              <a:t>• contribuir para a melhoria da qualidade dos serviços públicos</a:t>
            </a:r>
          </a:p>
          <a:p>
            <a:pPr algn="just">
              <a:lnSpc>
                <a:spcPts val="4759"/>
              </a:lnSpc>
            </a:pPr>
            <a:r>
              <a:rPr lang="en-US" sz="3399">
                <a:solidFill>
                  <a:srgbClr val="000000"/>
                </a:solidFill>
                <a:latin typeface="Canva Sans"/>
                <a:ea typeface="Canva Sans"/>
                <a:cs typeface="Canva Sans"/>
                <a:sym typeface="Canva Sans"/>
              </a:rPr>
              <a:t>• fortalecer a transparência e o controle social</a:t>
            </a:r>
          </a:p>
          <a:p>
            <a:pPr algn="just">
              <a:lnSpc>
                <a:spcPts val="4759"/>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2228682" y="3921125"/>
            <a:ext cx="13830617" cy="1222375"/>
          </a:xfrm>
          <a:prstGeom prst="rect">
            <a:avLst/>
          </a:prstGeom>
        </p:spPr>
        <p:txBody>
          <a:bodyPr anchor="t" rtlCol="false" tIns="0" lIns="0" bIns="0" rIns="0">
            <a:spAutoFit/>
          </a:bodyPr>
          <a:lstStyle/>
          <a:p>
            <a:pPr algn="ctr">
              <a:lnSpc>
                <a:spcPts val="9799"/>
              </a:lnSpc>
            </a:pPr>
            <a:r>
              <a:rPr lang="en-US" sz="6999" b="true">
                <a:solidFill>
                  <a:srgbClr val="000000"/>
                </a:solidFill>
                <a:latin typeface="Arial Bold"/>
                <a:ea typeface="Arial Bold"/>
                <a:cs typeface="Arial Bold"/>
                <a:sym typeface="Arial Bold"/>
              </a:rPr>
              <a:t>Como estruturar uma ouvidoria?</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Freeform 4" id="4"/>
          <p:cNvSpPr/>
          <p:nvPr/>
        </p:nvSpPr>
        <p:spPr>
          <a:xfrm flipH="false" flipV="false" rot="0">
            <a:off x="0" y="2902168"/>
            <a:ext cx="18287981" cy="4571995"/>
          </a:xfrm>
          <a:custGeom>
            <a:avLst/>
            <a:gdLst/>
            <a:ahLst/>
            <a:cxnLst/>
            <a:rect r="r" b="b" t="t" l="l"/>
            <a:pathLst>
              <a:path h="4571995" w="18287981">
                <a:moveTo>
                  <a:pt x="0" y="0"/>
                </a:moveTo>
                <a:lnTo>
                  <a:pt x="18287981" y="0"/>
                </a:lnTo>
                <a:lnTo>
                  <a:pt x="18287981" y="4571995"/>
                </a:lnTo>
                <a:lnTo>
                  <a:pt x="0" y="4571995"/>
                </a:lnTo>
                <a:lnTo>
                  <a:pt x="0" y="0"/>
                </a:lnTo>
                <a:close/>
              </a:path>
            </a:pathLst>
          </a:custGeom>
          <a:blipFill>
            <a:blip r:embed="rId4"/>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700" y="904875"/>
            <a:ext cx="16230610" cy="9145905"/>
          </a:xfrm>
          <a:prstGeom prst="rect">
            <a:avLst/>
          </a:prstGeom>
        </p:spPr>
        <p:txBody>
          <a:bodyPr anchor="t" rtlCol="false" tIns="0" lIns="0" bIns="0" rIns="0">
            <a:spAutoFit/>
          </a:bodyPr>
          <a:lstStyle/>
          <a:p>
            <a:pPr algn="l">
              <a:lnSpc>
                <a:spcPts val="4800"/>
              </a:lnSpc>
            </a:pPr>
            <a:r>
              <a:rPr lang="en-US" sz="3200">
                <a:solidFill>
                  <a:srgbClr val="2F3A43"/>
                </a:solidFill>
                <a:latin typeface="Arial"/>
                <a:ea typeface="Arial"/>
                <a:cs typeface="Arial"/>
                <a:sym typeface="Arial"/>
              </a:rPr>
              <a:t>O </a:t>
            </a:r>
            <a:r>
              <a:rPr lang="en-US" sz="3200" b="true">
                <a:solidFill>
                  <a:srgbClr val="2F3A43"/>
                </a:solidFill>
                <a:latin typeface="Arial Bold"/>
                <a:ea typeface="Arial Bold"/>
                <a:cs typeface="Arial Bold"/>
                <a:sym typeface="Arial Bold"/>
              </a:rPr>
              <a:t>ato normativo que institui a Ouvidoria</a:t>
            </a:r>
            <a:r>
              <a:rPr lang="en-US" sz="3200">
                <a:solidFill>
                  <a:srgbClr val="2F3A43"/>
                </a:solidFill>
                <a:latin typeface="Arial"/>
                <a:ea typeface="Arial"/>
                <a:cs typeface="Arial"/>
                <a:sym typeface="Arial"/>
              </a:rPr>
              <a:t> deve prever, no mínimo, as seguintes atribuições/competências:</a:t>
            </a:r>
          </a:p>
          <a:p>
            <a:pPr algn="l">
              <a:lnSpc>
                <a:spcPts val="4800"/>
              </a:lnSpc>
            </a:pPr>
          </a:p>
          <a:p>
            <a:pPr algn="l">
              <a:lnSpc>
                <a:spcPts val="4800"/>
              </a:lnSpc>
            </a:pPr>
            <a:r>
              <a:rPr lang="en-US" sz="3200" b="true">
                <a:solidFill>
                  <a:srgbClr val="2F3A43"/>
                </a:solidFill>
                <a:latin typeface="Arial Bold"/>
                <a:ea typeface="Arial Bold"/>
                <a:cs typeface="Arial Bold"/>
                <a:sym typeface="Arial Bold"/>
              </a:rPr>
              <a:t>• receber, analisar e responder manifestações dos usuários</a:t>
            </a:r>
          </a:p>
          <a:p>
            <a:pPr algn="l">
              <a:lnSpc>
                <a:spcPts val="4800"/>
              </a:lnSpc>
            </a:pPr>
            <a:r>
              <a:rPr lang="en-US" sz="3200" b="true">
                <a:solidFill>
                  <a:srgbClr val="2F3A43"/>
                </a:solidFill>
                <a:latin typeface="Arial Bold"/>
                <a:ea typeface="Arial Bold"/>
                <a:cs typeface="Arial Bold"/>
                <a:sym typeface="Arial Bold"/>
              </a:rPr>
              <a:t>• encaminhar demandas aos setores responsáveis e acompanhar sua conclusão</a:t>
            </a:r>
          </a:p>
          <a:p>
            <a:pPr algn="l">
              <a:lnSpc>
                <a:spcPts val="4800"/>
              </a:lnSpc>
            </a:pPr>
            <a:r>
              <a:rPr lang="en-US" sz="3200" b="true">
                <a:solidFill>
                  <a:srgbClr val="2F3A43"/>
                </a:solidFill>
                <a:latin typeface="Arial Bold"/>
                <a:ea typeface="Arial Bold"/>
                <a:cs typeface="Arial Bold"/>
                <a:sym typeface="Arial Bold"/>
              </a:rPr>
              <a:t>• promover a participação do cidadão na administração pública</a:t>
            </a:r>
          </a:p>
          <a:p>
            <a:pPr algn="l">
              <a:lnSpc>
                <a:spcPts val="4800"/>
              </a:lnSpc>
            </a:pPr>
            <a:r>
              <a:rPr lang="en-US" sz="3200" b="true">
                <a:solidFill>
                  <a:srgbClr val="2F3A43"/>
                </a:solidFill>
                <a:latin typeface="Arial Bold"/>
                <a:ea typeface="Arial Bold"/>
                <a:cs typeface="Arial Bold"/>
                <a:sym typeface="Arial Bold"/>
              </a:rPr>
              <a:t>• acompanhar a prestação dos serviços públicos</a:t>
            </a:r>
          </a:p>
          <a:p>
            <a:pPr algn="l">
              <a:lnSpc>
                <a:spcPts val="4800"/>
              </a:lnSpc>
            </a:pPr>
            <a:r>
              <a:rPr lang="en-US" sz="3200" b="true">
                <a:solidFill>
                  <a:srgbClr val="2F3A43"/>
                </a:solidFill>
                <a:latin typeface="Arial Bold"/>
                <a:ea typeface="Arial Bold"/>
                <a:cs typeface="Arial Bold"/>
                <a:sym typeface="Arial Bold"/>
              </a:rPr>
              <a:t>• propor melhorias na prestação dos serviços</a:t>
            </a:r>
          </a:p>
          <a:p>
            <a:pPr algn="l">
              <a:lnSpc>
                <a:spcPts val="4800"/>
              </a:lnSpc>
            </a:pPr>
            <a:r>
              <a:rPr lang="en-US" sz="3200" b="true">
                <a:solidFill>
                  <a:srgbClr val="2F3A43"/>
                </a:solidFill>
                <a:latin typeface="Arial Bold"/>
                <a:ea typeface="Arial Bold"/>
                <a:cs typeface="Arial Bold"/>
                <a:sym typeface="Arial Bold"/>
              </a:rPr>
              <a:t>• auxiliar na prevenção e correção de irregularidades administrativas</a:t>
            </a:r>
          </a:p>
          <a:p>
            <a:pPr algn="l">
              <a:lnSpc>
                <a:spcPts val="4800"/>
              </a:lnSpc>
            </a:pPr>
            <a:r>
              <a:rPr lang="en-US" sz="3200" b="true">
                <a:solidFill>
                  <a:srgbClr val="2F3A43"/>
                </a:solidFill>
                <a:latin typeface="Arial Bold"/>
                <a:ea typeface="Arial Bold"/>
                <a:cs typeface="Arial Bold"/>
                <a:sym typeface="Arial Bold"/>
              </a:rPr>
              <a:t>• defender os direitos dos usuários de serviços públicos</a:t>
            </a:r>
          </a:p>
          <a:p>
            <a:pPr algn="l">
              <a:lnSpc>
                <a:spcPts val="4800"/>
              </a:lnSpc>
            </a:pPr>
            <a:r>
              <a:rPr lang="en-US" sz="3200" b="true">
                <a:solidFill>
                  <a:srgbClr val="2F3A43"/>
                </a:solidFill>
                <a:latin typeface="Arial Bold"/>
                <a:ea typeface="Arial Bold"/>
                <a:cs typeface="Arial Bold"/>
                <a:sym typeface="Arial Bold"/>
              </a:rPr>
              <a:t>• elaborar relatórios de gestão com análise das manifestações</a:t>
            </a:r>
          </a:p>
          <a:p>
            <a:pPr algn="l">
              <a:lnSpc>
                <a:spcPts val="4800"/>
              </a:lnSpc>
            </a:pPr>
            <a:r>
              <a:rPr lang="en-US" sz="3200" b="true">
                <a:solidFill>
                  <a:srgbClr val="2F3A43"/>
                </a:solidFill>
                <a:latin typeface="Arial Bold"/>
                <a:ea typeface="Arial Bold"/>
                <a:cs typeface="Arial Bold"/>
                <a:sym typeface="Arial Bold"/>
              </a:rPr>
              <a:t>• promover mediação e conciliação entre cidadão e administração pública</a:t>
            </a:r>
          </a:p>
          <a:p>
            <a:pPr algn="l">
              <a:lnSpc>
                <a:spcPts val="4800"/>
              </a:lnSpc>
            </a:pPr>
          </a:p>
          <a:p>
            <a:pPr algn="l">
              <a:lnSpc>
                <a:spcPts val="4800"/>
              </a:lnSpc>
            </a:pPr>
          </a:p>
          <a:p>
            <a:pPr algn="l" marL="0" indent="0" lvl="0">
              <a:lnSpc>
                <a:spcPts val="4800"/>
              </a:lnSpc>
              <a:spcBef>
                <a:spcPct val="0"/>
              </a:spcBef>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700" y="1592317"/>
            <a:ext cx="16230600" cy="4878705"/>
          </a:xfrm>
          <a:prstGeom prst="rect">
            <a:avLst/>
          </a:prstGeom>
        </p:spPr>
        <p:txBody>
          <a:bodyPr anchor="t" rtlCol="false" tIns="0" lIns="0" bIns="0" rIns="0">
            <a:spAutoFit/>
          </a:bodyPr>
          <a:lstStyle/>
          <a:p>
            <a:pPr algn="l" marL="0" indent="0" lvl="0">
              <a:lnSpc>
                <a:spcPts val="4800"/>
              </a:lnSpc>
              <a:spcBef>
                <a:spcPct val="0"/>
              </a:spcBef>
            </a:pPr>
            <a:r>
              <a:rPr lang="en-US" sz="3200" strike="noStrike" u="none">
                <a:solidFill>
                  <a:srgbClr val="2F3A43"/>
                </a:solidFill>
                <a:latin typeface="Arial"/>
                <a:ea typeface="Arial"/>
                <a:cs typeface="Arial"/>
                <a:sym typeface="Arial"/>
              </a:rPr>
              <a:t>Para garantir autonomia e legitimidade institucional, </a:t>
            </a:r>
            <a:r>
              <a:rPr lang="en-US" b="true" sz="3200" strike="noStrike" u="sng">
                <a:solidFill>
                  <a:srgbClr val="2F3A43"/>
                </a:solidFill>
                <a:latin typeface="Arial Bold"/>
                <a:ea typeface="Arial Bold"/>
                <a:cs typeface="Arial Bold"/>
                <a:sym typeface="Arial Bold"/>
              </a:rPr>
              <a:t>recomenda-se que a ouvidoria esteja vinculada diretamente à autoridade máxima</a:t>
            </a:r>
            <a:r>
              <a:rPr lang="en-US" sz="3200" strike="noStrike" u="none">
                <a:solidFill>
                  <a:srgbClr val="2F3A43"/>
                </a:solidFill>
                <a:latin typeface="Arial"/>
                <a:ea typeface="Arial"/>
                <a:cs typeface="Arial"/>
                <a:sym typeface="Arial"/>
              </a:rPr>
              <a:t> do órgão ou entidade.</a:t>
            </a:r>
          </a:p>
          <a:p>
            <a:pPr algn="l" marL="0" indent="0" lvl="0">
              <a:lnSpc>
                <a:spcPts val="4800"/>
              </a:lnSpc>
              <a:spcBef>
                <a:spcPct val="0"/>
              </a:spcBef>
            </a:pPr>
          </a:p>
          <a:p>
            <a:pPr algn="l" marL="0" indent="0" lvl="0">
              <a:lnSpc>
                <a:spcPts val="4800"/>
              </a:lnSpc>
              <a:spcBef>
                <a:spcPct val="0"/>
              </a:spcBef>
            </a:pPr>
            <a:r>
              <a:rPr lang="en-US" sz="3200" strike="noStrike" u="none">
                <a:solidFill>
                  <a:srgbClr val="2F3A43"/>
                </a:solidFill>
                <a:latin typeface="Arial"/>
                <a:ea typeface="Arial"/>
                <a:cs typeface="Arial"/>
                <a:sym typeface="Arial"/>
              </a:rPr>
              <a:t>Essa posição permite que a ouvidoria:</a:t>
            </a:r>
          </a:p>
          <a:p>
            <a:pPr algn="l" marL="0" indent="0" lvl="0">
              <a:lnSpc>
                <a:spcPts val="4800"/>
              </a:lnSpc>
              <a:spcBef>
                <a:spcPct val="0"/>
              </a:spcBef>
            </a:pPr>
          </a:p>
          <a:p>
            <a:pPr algn="l" marL="0" indent="0" lvl="0">
              <a:lnSpc>
                <a:spcPts val="4800"/>
              </a:lnSpc>
              <a:spcBef>
                <a:spcPct val="0"/>
              </a:spcBef>
            </a:pPr>
            <a:r>
              <a:rPr lang="en-US" sz="3200" strike="noStrike" u="none">
                <a:solidFill>
                  <a:srgbClr val="2F3A43"/>
                </a:solidFill>
                <a:latin typeface="Arial"/>
                <a:ea typeface="Arial"/>
                <a:cs typeface="Arial"/>
                <a:sym typeface="Arial"/>
              </a:rPr>
              <a:t>• atue com independência funcional</a:t>
            </a:r>
          </a:p>
          <a:p>
            <a:pPr algn="l" marL="0" indent="0" lvl="0">
              <a:lnSpc>
                <a:spcPts val="4800"/>
              </a:lnSpc>
              <a:spcBef>
                <a:spcPct val="0"/>
              </a:spcBef>
            </a:pPr>
            <a:r>
              <a:rPr lang="en-US" sz="3200" strike="noStrike" u="none">
                <a:solidFill>
                  <a:srgbClr val="2F3A43"/>
                </a:solidFill>
                <a:latin typeface="Arial"/>
                <a:ea typeface="Arial"/>
                <a:cs typeface="Arial"/>
                <a:sym typeface="Arial"/>
              </a:rPr>
              <a:t>• tenha capacidade de interlocução com os gestores</a:t>
            </a:r>
          </a:p>
          <a:p>
            <a:pPr algn="l" marL="0" indent="0" lvl="0">
              <a:lnSpc>
                <a:spcPts val="4800"/>
              </a:lnSpc>
              <a:spcBef>
                <a:spcPct val="0"/>
              </a:spcBef>
            </a:pPr>
            <a:r>
              <a:rPr lang="en-US" sz="3200" strike="noStrike" u="none">
                <a:solidFill>
                  <a:srgbClr val="2F3A43"/>
                </a:solidFill>
                <a:latin typeface="Arial"/>
                <a:ea typeface="Arial"/>
                <a:cs typeface="Arial"/>
                <a:sym typeface="Arial"/>
              </a:rPr>
              <a:t>• contribua para o aperfeiçoamento da gestão pública</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TextBox 4" id="4"/>
          <p:cNvSpPr txBox="true"/>
          <p:nvPr/>
        </p:nvSpPr>
        <p:spPr>
          <a:xfrm rot="0">
            <a:off x="1028700" y="1592317"/>
            <a:ext cx="16230600" cy="6721792"/>
          </a:xfrm>
          <a:prstGeom prst="rect">
            <a:avLst/>
          </a:prstGeom>
        </p:spPr>
        <p:txBody>
          <a:bodyPr anchor="t" rtlCol="false" tIns="0" lIns="0" bIns="0" rIns="0">
            <a:spAutoFit/>
          </a:bodyPr>
          <a:lstStyle/>
          <a:p>
            <a:pPr algn="l">
              <a:lnSpc>
                <a:spcPts val="4800"/>
              </a:lnSpc>
            </a:pPr>
            <a:r>
              <a:rPr lang="en-US" sz="3200">
                <a:solidFill>
                  <a:srgbClr val="2F3A43"/>
                </a:solidFill>
                <a:latin typeface="Arial"/>
                <a:ea typeface="Arial"/>
                <a:cs typeface="Arial"/>
                <a:sym typeface="Arial"/>
              </a:rPr>
              <a:t>Após sua criação, é necessário definir como a ouvidoria funcionará na prática.</a:t>
            </a:r>
          </a:p>
          <a:p>
            <a:pPr algn="l">
              <a:lnSpc>
                <a:spcPts val="4800"/>
              </a:lnSpc>
            </a:pPr>
          </a:p>
          <a:p>
            <a:pPr algn="l">
              <a:lnSpc>
                <a:spcPts val="4800"/>
              </a:lnSpc>
            </a:pPr>
            <a:r>
              <a:rPr lang="en-US" sz="3200">
                <a:solidFill>
                  <a:srgbClr val="2F3A43"/>
                </a:solidFill>
                <a:latin typeface="Arial"/>
                <a:ea typeface="Arial"/>
                <a:cs typeface="Arial"/>
                <a:sym typeface="Arial"/>
              </a:rPr>
              <a:t>Alguns aspectos importantes incluem:</a:t>
            </a:r>
          </a:p>
          <a:p>
            <a:pPr algn="l">
              <a:lnSpc>
                <a:spcPts val="4800"/>
              </a:lnSpc>
            </a:pPr>
          </a:p>
          <a:p>
            <a:pPr algn="l" marL="690881" indent="-345440" lvl="1">
              <a:lnSpc>
                <a:spcPts val="4800"/>
              </a:lnSpc>
              <a:buFont typeface="Arial"/>
              <a:buChar char="•"/>
            </a:pPr>
            <a:r>
              <a:rPr lang="en-US" sz="3200">
                <a:solidFill>
                  <a:srgbClr val="2F3A43"/>
                </a:solidFill>
                <a:latin typeface="Arial"/>
                <a:ea typeface="Arial"/>
                <a:cs typeface="Arial"/>
                <a:sym typeface="Arial"/>
              </a:rPr>
              <a:t>definição do espaço físico da unidade</a:t>
            </a:r>
          </a:p>
          <a:p>
            <a:pPr algn="l" marL="690881" indent="-345440" lvl="1">
              <a:lnSpc>
                <a:spcPts val="4800"/>
              </a:lnSpc>
              <a:buFont typeface="Arial"/>
              <a:buChar char="•"/>
            </a:pPr>
            <a:r>
              <a:rPr lang="en-US" sz="3200">
                <a:solidFill>
                  <a:srgbClr val="2F3A43"/>
                </a:solidFill>
                <a:latin typeface="Arial"/>
                <a:ea typeface="Arial"/>
                <a:cs typeface="Arial"/>
                <a:sym typeface="Arial"/>
              </a:rPr>
              <a:t>possibilidade de atendimento presencial</a:t>
            </a:r>
          </a:p>
          <a:p>
            <a:pPr algn="l" marL="690881" indent="-345440" lvl="1">
              <a:lnSpc>
                <a:spcPts val="4800"/>
              </a:lnSpc>
              <a:buFont typeface="Arial"/>
              <a:buChar char="•"/>
            </a:pPr>
            <a:r>
              <a:rPr lang="en-US" sz="3200">
                <a:solidFill>
                  <a:srgbClr val="2F3A43"/>
                </a:solidFill>
                <a:latin typeface="Arial"/>
                <a:ea typeface="Arial"/>
                <a:cs typeface="Arial"/>
                <a:sym typeface="Arial"/>
              </a:rPr>
              <a:t>garantia de acessibilidade ao cidadão</a:t>
            </a:r>
          </a:p>
          <a:p>
            <a:pPr algn="l" marL="690881" indent="-345440" lvl="1">
              <a:lnSpc>
                <a:spcPts val="4800"/>
              </a:lnSpc>
              <a:buFont typeface="Arial"/>
              <a:buChar char="•"/>
            </a:pPr>
            <a:r>
              <a:rPr lang="en-US" sz="3200">
                <a:solidFill>
                  <a:srgbClr val="2F3A43"/>
                </a:solidFill>
                <a:latin typeface="Arial"/>
                <a:ea typeface="Arial"/>
                <a:cs typeface="Arial"/>
                <a:sym typeface="Arial"/>
              </a:rPr>
              <a:t>sinalização adequada do local de atendimento</a:t>
            </a:r>
          </a:p>
          <a:p>
            <a:pPr algn="l" marL="690881" indent="-345440" lvl="1">
              <a:lnSpc>
                <a:spcPts val="4800"/>
              </a:lnSpc>
              <a:buFont typeface="Arial"/>
              <a:buChar char="•"/>
            </a:pPr>
            <a:r>
              <a:rPr lang="en-US" b="true" sz="3200">
                <a:solidFill>
                  <a:srgbClr val="2F3A43"/>
                </a:solidFill>
                <a:latin typeface="Arial Bold"/>
                <a:ea typeface="Arial Bold"/>
                <a:cs typeface="Arial Bold"/>
                <a:sym typeface="Arial Bold"/>
              </a:rPr>
              <a:t>salvaguarda da privacidade do cidadão</a:t>
            </a:r>
          </a:p>
          <a:p>
            <a:pPr algn="l">
              <a:lnSpc>
                <a:spcPts val="4800"/>
              </a:lnSpc>
            </a:pPr>
          </a:p>
          <a:p>
            <a:pPr algn="l" marL="0" indent="0" lvl="0">
              <a:lnSpc>
                <a:spcPts val="4800"/>
              </a:lnSpc>
              <a:spcBef>
                <a:spcPct val="0"/>
              </a:spcBef>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TextBox 4" id="4"/>
          <p:cNvSpPr txBox="true"/>
          <p:nvPr/>
        </p:nvSpPr>
        <p:spPr>
          <a:xfrm rot="0">
            <a:off x="1028700" y="2893546"/>
            <a:ext cx="16230600" cy="2440305"/>
          </a:xfrm>
          <a:prstGeom prst="rect">
            <a:avLst/>
          </a:prstGeom>
        </p:spPr>
        <p:txBody>
          <a:bodyPr anchor="t" rtlCol="false" tIns="0" lIns="0" bIns="0" rIns="0">
            <a:spAutoFit/>
          </a:bodyPr>
          <a:lstStyle/>
          <a:p>
            <a:pPr algn="just" marL="0" indent="0" lvl="0">
              <a:lnSpc>
                <a:spcPts val="4800"/>
              </a:lnSpc>
              <a:spcBef>
                <a:spcPct val="0"/>
              </a:spcBef>
            </a:pPr>
            <a:r>
              <a:rPr lang="en-US" sz="3200" strike="noStrike" u="none">
                <a:solidFill>
                  <a:srgbClr val="2F3A43"/>
                </a:solidFill>
                <a:latin typeface="Arial"/>
                <a:ea typeface="Arial"/>
                <a:cs typeface="Arial"/>
                <a:sym typeface="Arial"/>
              </a:rPr>
              <a:t>Para além do atendimento nas dependências da instituição, existem, também, ouvidorias que optam por estratégias de atendimento externo, por meio de ouvidorias itinerantes ou ativas, isto é, destacando parte de sua equipe para ir aos locais de concentração dos usuários de serviços públicos para lá fazer a coleta das manifestações.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9"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Freeform 4" id="4"/>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sp>
        <p:nvSpPr>
          <p:cNvPr name="TextBox 5" id="5"/>
          <p:cNvSpPr txBox="true"/>
          <p:nvPr/>
        </p:nvSpPr>
        <p:spPr>
          <a:xfrm rot="0">
            <a:off x="1028700" y="1786019"/>
            <a:ext cx="11012126" cy="3676650"/>
          </a:xfrm>
          <a:prstGeom prst="rect">
            <a:avLst/>
          </a:prstGeom>
        </p:spPr>
        <p:txBody>
          <a:bodyPr anchor="t" rtlCol="false" tIns="0" lIns="0" bIns="0" rIns="0">
            <a:spAutoFit/>
          </a:bodyPr>
          <a:lstStyle/>
          <a:p>
            <a:pPr algn="just">
              <a:lnSpc>
                <a:spcPts val="3600"/>
              </a:lnSpc>
            </a:pPr>
            <a:r>
              <a:rPr lang="en-US" sz="3000">
                <a:solidFill>
                  <a:srgbClr val="000000"/>
                </a:solidFill>
                <a:latin typeface="Arial"/>
                <a:ea typeface="Arial"/>
                <a:cs typeface="Arial"/>
                <a:sym typeface="Arial"/>
              </a:rPr>
              <a:t>Gestão da Privacidade e Segurança da Informação ISO/IEC 27701 e 27001, Especialista em Sistema Financeiro e Mercado de Capitais, Membro do Comitê Brasileiro de Segurança da Informação, Segurança Cibernética e Proteção da Privacidade (ABNT), Advogada Especialista em Lei Geral de Proteção de Dados (Escola da Magistratura-PR),Sócia e Coord</a:t>
            </a:r>
            <a:r>
              <a:rPr lang="en-US" sz="3000">
                <a:solidFill>
                  <a:srgbClr val="000000"/>
                </a:solidFill>
                <a:latin typeface="Arial"/>
                <a:ea typeface="Arial"/>
                <a:cs typeface="Arial"/>
                <a:sym typeface="Arial"/>
              </a:rPr>
              <a:t>enadora de Projetos da Égide Pro - Proteção de Dados e Compliance,</a:t>
            </a:r>
          </a:p>
          <a:p>
            <a:pPr algn="just">
              <a:lnSpc>
                <a:spcPts val="3600"/>
              </a:lnSpc>
            </a:pPr>
          </a:p>
        </p:txBody>
      </p:sp>
      <p:grpSp>
        <p:nvGrpSpPr>
          <p:cNvPr name="Group 6" id="6"/>
          <p:cNvGrpSpPr/>
          <p:nvPr/>
        </p:nvGrpSpPr>
        <p:grpSpPr>
          <a:xfrm rot="0">
            <a:off x="1028700" y="5760529"/>
            <a:ext cx="5198989" cy="752405"/>
            <a:chOff x="0" y="0"/>
            <a:chExt cx="6931985" cy="1003207"/>
          </a:xfrm>
        </p:grpSpPr>
        <p:sp>
          <p:nvSpPr>
            <p:cNvPr name="Freeform 7" id="7"/>
            <p:cNvSpPr/>
            <p:nvPr/>
          </p:nvSpPr>
          <p:spPr>
            <a:xfrm flipH="false" flipV="false" rot="0">
              <a:off x="0" y="0"/>
              <a:ext cx="1219704" cy="1003207"/>
            </a:xfrm>
            <a:custGeom>
              <a:avLst/>
              <a:gdLst/>
              <a:ahLst/>
              <a:cxnLst/>
              <a:rect r="r" b="b" t="t" l="l"/>
              <a:pathLst>
                <a:path h="1003207" w="1219704">
                  <a:moveTo>
                    <a:pt x="0" y="0"/>
                  </a:moveTo>
                  <a:lnTo>
                    <a:pt x="1219704" y="0"/>
                  </a:lnTo>
                  <a:lnTo>
                    <a:pt x="1219704" y="1003207"/>
                  </a:lnTo>
                  <a:lnTo>
                    <a:pt x="0" y="100320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1412989" y="139333"/>
              <a:ext cx="5518996" cy="600711"/>
            </a:xfrm>
            <a:prstGeom prst="rect">
              <a:avLst/>
            </a:prstGeom>
          </p:spPr>
          <p:txBody>
            <a:bodyPr anchor="t" rtlCol="false" tIns="0" lIns="0" bIns="0" rIns="0">
              <a:spAutoFit/>
            </a:bodyPr>
            <a:lstStyle/>
            <a:p>
              <a:pPr algn="ctr">
                <a:lnSpc>
                  <a:spcPts val="3779"/>
                </a:lnSpc>
              </a:pPr>
              <a:r>
                <a:rPr lang="en-US" b="true" sz="2699">
                  <a:solidFill>
                    <a:srgbClr val="FF6C00"/>
                  </a:solidFill>
                  <a:latin typeface="Articulat Bold"/>
                  <a:ea typeface="Articulat Bold"/>
                  <a:cs typeface="Articulat Bold"/>
                  <a:sym typeface="Articulat Bold"/>
                </a:rPr>
                <a:t>mayara@egidepro.com.br</a:t>
              </a:r>
            </a:p>
          </p:txBody>
        </p:sp>
      </p:grpSp>
      <p:sp>
        <p:nvSpPr>
          <p:cNvPr name="Freeform 9" id="9"/>
          <p:cNvSpPr/>
          <p:nvPr/>
        </p:nvSpPr>
        <p:spPr>
          <a:xfrm flipH="false" flipV="false" rot="0">
            <a:off x="6479184" y="5667375"/>
            <a:ext cx="845560" cy="845560"/>
          </a:xfrm>
          <a:custGeom>
            <a:avLst/>
            <a:gdLst/>
            <a:ahLst/>
            <a:cxnLst/>
            <a:rect r="r" b="b" t="t" l="l"/>
            <a:pathLst>
              <a:path h="845560" w="845560">
                <a:moveTo>
                  <a:pt x="0" y="0"/>
                </a:moveTo>
                <a:lnTo>
                  <a:pt x="845559" y="0"/>
                </a:lnTo>
                <a:lnTo>
                  <a:pt x="845559" y="845560"/>
                </a:lnTo>
                <a:lnTo>
                  <a:pt x="0" y="84556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TextBox 10" id="10"/>
          <p:cNvSpPr txBox="true"/>
          <p:nvPr/>
        </p:nvSpPr>
        <p:spPr>
          <a:xfrm rot="0">
            <a:off x="8233929" y="5829170"/>
            <a:ext cx="2274252" cy="464820"/>
          </a:xfrm>
          <a:prstGeom prst="rect">
            <a:avLst/>
          </a:prstGeom>
        </p:spPr>
        <p:txBody>
          <a:bodyPr anchor="t" rtlCol="false" tIns="0" lIns="0" bIns="0" rIns="0">
            <a:spAutoFit/>
          </a:bodyPr>
          <a:lstStyle/>
          <a:p>
            <a:pPr algn="ctr" marL="0" indent="0" lvl="0">
              <a:lnSpc>
                <a:spcPts val="3779"/>
              </a:lnSpc>
              <a:spcBef>
                <a:spcPct val="0"/>
              </a:spcBef>
            </a:pPr>
            <a:r>
              <a:rPr lang="en-US" b="true" sz="2699" strike="noStrike" u="none">
                <a:solidFill>
                  <a:srgbClr val="FF6C00"/>
                </a:solidFill>
                <a:latin typeface="Articulat Bold"/>
                <a:ea typeface="Articulat Bold"/>
                <a:cs typeface="Articulat Bold"/>
                <a:sym typeface="Articulat Bold"/>
              </a:rPr>
              <a:t>mayarapastor</a:t>
            </a:r>
          </a:p>
        </p:txBody>
      </p:sp>
      <p:sp>
        <p:nvSpPr>
          <p:cNvPr name="Freeform 11" id="11"/>
          <p:cNvSpPr/>
          <p:nvPr/>
        </p:nvSpPr>
        <p:spPr>
          <a:xfrm flipH="false" flipV="false" rot="0">
            <a:off x="7440188" y="5785476"/>
            <a:ext cx="610119" cy="609357"/>
          </a:xfrm>
          <a:custGeom>
            <a:avLst/>
            <a:gdLst/>
            <a:ahLst/>
            <a:cxnLst/>
            <a:rect r="r" b="b" t="t" l="l"/>
            <a:pathLst>
              <a:path h="609357" w="610119">
                <a:moveTo>
                  <a:pt x="0" y="0"/>
                </a:moveTo>
                <a:lnTo>
                  <a:pt x="610119" y="0"/>
                </a:lnTo>
                <a:lnTo>
                  <a:pt x="610119" y="609357"/>
                </a:lnTo>
                <a:lnTo>
                  <a:pt x="0" y="60935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TextBox 4" id="4"/>
          <p:cNvSpPr txBox="true"/>
          <p:nvPr/>
        </p:nvSpPr>
        <p:spPr>
          <a:xfrm rot="0">
            <a:off x="1028700" y="2058795"/>
            <a:ext cx="16230600" cy="5488305"/>
          </a:xfrm>
          <a:prstGeom prst="rect">
            <a:avLst/>
          </a:prstGeom>
        </p:spPr>
        <p:txBody>
          <a:bodyPr anchor="t" rtlCol="false" tIns="0" lIns="0" bIns="0" rIns="0">
            <a:spAutoFit/>
          </a:bodyPr>
          <a:lstStyle/>
          <a:p>
            <a:pPr algn="just">
              <a:lnSpc>
                <a:spcPts val="4800"/>
              </a:lnSpc>
            </a:pPr>
            <a:r>
              <a:rPr lang="en-US" sz="3200">
                <a:solidFill>
                  <a:srgbClr val="2F3A43"/>
                </a:solidFill>
                <a:latin typeface="Arial"/>
                <a:ea typeface="Arial"/>
                <a:cs typeface="Arial"/>
                <a:sym typeface="Arial"/>
              </a:rPr>
              <a:t>Outros canais de atendimento também podems er utilizados como:</a:t>
            </a:r>
          </a:p>
          <a:p>
            <a:pPr algn="just">
              <a:lnSpc>
                <a:spcPts val="4800"/>
              </a:lnSpc>
            </a:pPr>
          </a:p>
          <a:p>
            <a:pPr algn="l" marL="690881" indent="-345440" lvl="1">
              <a:lnSpc>
                <a:spcPts val="4800"/>
              </a:lnSpc>
              <a:buFont typeface="Arial"/>
              <a:buChar char="•"/>
            </a:pPr>
            <a:r>
              <a:rPr lang="en-US" sz="3200">
                <a:solidFill>
                  <a:srgbClr val="2F3A43"/>
                </a:solidFill>
                <a:latin typeface="Arial"/>
                <a:ea typeface="Arial"/>
                <a:cs typeface="Arial"/>
                <a:sym typeface="Arial"/>
              </a:rPr>
              <a:t>atendimento telefônico</a:t>
            </a:r>
          </a:p>
          <a:p>
            <a:pPr algn="l" marL="690881" indent="-345440" lvl="1">
              <a:lnSpc>
                <a:spcPts val="4800"/>
              </a:lnSpc>
              <a:buFont typeface="Arial"/>
              <a:buChar char="•"/>
            </a:pPr>
            <a:r>
              <a:rPr lang="en-US" sz="3200">
                <a:solidFill>
                  <a:srgbClr val="2F3A43"/>
                </a:solidFill>
                <a:latin typeface="Arial"/>
                <a:ea typeface="Arial"/>
                <a:cs typeface="Arial"/>
                <a:sym typeface="Arial"/>
              </a:rPr>
              <a:t>carta</a:t>
            </a:r>
          </a:p>
          <a:p>
            <a:pPr algn="l" marL="690881" indent="-345440" lvl="1">
              <a:lnSpc>
                <a:spcPts val="4800"/>
              </a:lnSpc>
              <a:buFont typeface="Arial"/>
              <a:buChar char="•"/>
            </a:pPr>
            <a:r>
              <a:rPr lang="en-US" sz="3200">
                <a:solidFill>
                  <a:srgbClr val="2F3A43"/>
                </a:solidFill>
                <a:latin typeface="Arial"/>
                <a:ea typeface="Arial"/>
                <a:cs typeface="Arial"/>
                <a:sym typeface="Arial"/>
              </a:rPr>
              <a:t>formulários impressos</a:t>
            </a:r>
          </a:p>
          <a:p>
            <a:pPr algn="l" marL="690881" indent="-345440" lvl="1">
              <a:lnSpc>
                <a:spcPts val="4800"/>
              </a:lnSpc>
              <a:buFont typeface="Arial"/>
              <a:buChar char="•"/>
            </a:pPr>
            <a:r>
              <a:rPr lang="en-US" sz="3200">
                <a:solidFill>
                  <a:srgbClr val="2F3A43"/>
                </a:solidFill>
                <a:latin typeface="Arial"/>
                <a:ea typeface="Arial"/>
                <a:cs typeface="Arial"/>
                <a:sym typeface="Arial"/>
              </a:rPr>
              <a:t>e-mail</a:t>
            </a:r>
          </a:p>
          <a:p>
            <a:pPr algn="l" marL="690881" indent="-345440" lvl="1">
              <a:lnSpc>
                <a:spcPts val="4800"/>
              </a:lnSpc>
              <a:buFont typeface="Arial"/>
              <a:buChar char="•"/>
            </a:pPr>
            <a:r>
              <a:rPr lang="en-US" sz="3200">
                <a:solidFill>
                  <a:srgbClr val="2F3A43"/>
                </a:solidFill>
                <a:latin typeface="Arial"/>
                <a:ea typeface="Arial"/>
                <a:cs typeface="Arial"/>
                <a:sym typeface="Arial"/>
              </a:rPr>
              <a:t>formulário eletrônico</a:t>
            </a:r>
          </a:p>
          <a:p>
            <a:pPr algn="l" marL="690881" indent="-345440" lvl="1">
              <a:lnSpc>
                <a:spcPts val="4800"/>
              </a:lnSpc>
              <a:buFont typeface="Arial"/>
              <a:buChar char="•"/>
            </a:pPr>
            <a:r>
              <a:rPr lang="en-US" sz="3200">
                <a:solidFill>
                  <a:srgbClr val="2F3A43"/>
                </a:solidFill>
                <a:latin typeface="Arial"/>
                <a:ea typeface="Arial"/>
                <a:cs typeface="Arial"/>
                <a:sym typeface="Arial"/>
              </a:rPr>
              <a:t>chatboot, chats e redes sociais</a:t>
            </a:r>
          </a:p>
          <a:p>
            <a:pPr algn="l" marL="690881" indent="-345440" lvl="1">
              <a:lnSpc>
                <a:spcPts val="4800"/>
              </a:lnSpc>
              <a:spcBef>
                <a:spcPct val="0"/>
              </a:spcBef>
              <a:buFont typeface="Arial"/>
              <a:buChar char="•"/>
            </a:pPr>
            <a:r>
              <a:rPr lang="en-US" sz="3200">
                <a:solidFill>
                  <a:srgbClr val="2F3A43"/>
                </a:solidFill>
                <a:latin typeface="Arial"/>
                <a:ea typeface="Arial"/>
                <a:cs typeface="Arial"/>
                <a:sym typeface="Arial"/>
              </a:rPr>
              <a:t>aplicativos de dispositivos móveis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TextBox 4" id="4"/>
          <p:cNvSpPr txBox="true"/>
          <p:nvPr/>
        </p:nvSpPr>
        <p:spPr>
          <a:xfrm rot="0">
            <a:off x="1028690" y="4528561"/>
            <a:ext cx="16230600" cy="967740"/>
          </a:xfrm>
          <a:prstGeom prst="rect">
            <a:avLst/>
          </a:prstGeom>
        </p:spPr>
        <p:txBody>
          <a:bodyPr anchor="t" rtlCol="false" tIns="0" lIns="0" bIns="0" rIns="0">
            <a:spAutoFit/>
          </a:bodyPr>
          <a:lstStyle/>
          <a:p>
            <a:pPr algn="ctr" marL="0" indent="0" lvl="0">
              <a:lnSpc>
                <a:spcPts val="3780"/>
              </a:lnSpc>
              <a:spcBef>
                <a:spcPct val="0"/>
              </a:spcBef>
            </a:pPr>
            <a:r>
              <a:rPr lang="en-US" b="true" sz="3500" spc="32" strike="noStrike" u="sng">
                <a:solidFill>
                  <a:srgbClr val="000000"/>
                </a:solidFill>
                <a:latin typeface="Arial Nova Bold"/>
                <a:ea typeface="Arial Nova Bold"/>
                <a:cs typeface="Arial Nova Bold"/>
                <a:sym typeface="Arial Nova Bold"/>
              </a:rPr>
              <a:t>E como formar a equipe de trabalho?</a:t>
            </a:r>
          </a:p>
          <a:p>
            <a:pPr algn="ctr" marL="0" indent="0" lvl="0">
              <a:lnSpc>
                <a:spcPts val="3780"/>
              </a:lnSpc>
              <a:spcBef>
                <a:spcPct val="0"/>
              </a:spcBef>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TextBox 4" id="4"/>
          <p:cNvSpPr txBox="true"/>
          <p:nvPr/>
        </p:nvSpPr>
        <p:spPr>
          <a:xfrm rot="0">
            <a:off x="1028690" y="1958636"/>
            <a:ext cx="16230600" cy="4878705"/>
          </a:xfrm>
          <a:prstGeom prst="rect">
            <a:avLst/>
          </a:prstGeom>
        </p:spPr>
        <p:txBody>
          <a:bodyPr anchor="t" rtlCol="false" tIns="0" lIns="0" bIns="0" rIns="0">
            <a:spAutoFit/>
          </a:bodyPr>
          <a:lstStyle/>
          <a:p>
            <a:pPr algn="l">
              <a:lnSpc>
                <a:spcPts val="4800"/>
              </a:lnSpc>
              <a:spcBef>
                <a:spcPct val="0"/>
              </a:spcBef>
            </a:pPr>
            <a:r>
              <a:rPr lang="en-US" sz="3200" strike="noStrike" u="none">
                <a:solidFill>
                  <a:srgbClr val="2F3A43"/>
                </a:solidFill>
                <a:latin typeface="Arial"/>
                <a:ea typeface="Arial"/>
                <a:cs typeface="Arial"/>
                <a:sym typeface="Arial"/>
              </a:rPr>
              <a:t>A equipe pode ser composta por:</a:t>
            </a:r>
          </a:p>
          <a:p>
            <a:pPr algn="l">
              <a:lnSpc>
                <a:spcPts val="4800"/>
              </a:lnSpc>
              <a:spcBef>
                <a:spcPct val="0"/>
              </a:spcBef>
            </a:pPr>
          </a:p>
          <a:p>
            <a:pPr algn="l" marL="690881" indent="-345440" lvl="1">
              <a:lnSpc>
                <a:spcPts val="4800"/>
              </a:lnSpc>
              <a:spcBef>
                <a:spcPct val="0"/>
              </a:spcBef>
              <a:buFont typeface="Arial"/>
              <a:buChar char="•"/>
            </a:pPr>
            <a:r>
              <a:rPr lang="en-US" sz="3200" strike="noStrike" u="none">
                <a:solidFill>
                  <a:srgbClr val="2F3A43"/>
                </a:solidFill>
                <a:latin typeface="Arial"/>
                <a:ea typeface="Arial"/>
                <a:cs typeface="Arial"/>
                <a:sym typeface="Arial"/>
              </a:rPr>
              <a:t>servidores efetivos</a:t>
            </a:r>
          </a:p>
          <a:p>
            <a:pPr algn="l" marL="690881" indent="-345440" lvl="1">
              <a:lnSpc>
                <a:spcPts val="4800"/>
              </a:lnSpc>
              <a:spcBef>
                <a:spcPct val="0"/>
              </a:spcBef>
              <a:buFont typeface="Arial"/>
              <a:buChar char="•"/>
            </a:pPr>
            <a:r>
              <a:rPr lang="en-US" sz="3200" strike="noStrike" u="none">
                <a:solidFill>
                  <a:srgbClr val="2F3A43"/>
                </a:solidFill>
                <a:latin typeface="Arial"/>
                <a:ea typeface="Arial"/>
                <a:cs typeface="Arial"/>
                <a:sym typeface="Arial"/>
              </a:rPr>
              <a:t>cargos comissionados</a:t>
            </a:r>
          </a:p>
          <a:p>
            <a:pPr algn="l" marL="690881" indent="-345440" lvl="1">
              <a:lnSpc>
                <a:spcPts val="4800"/>
              </a:lnSpc>
              <a:spcBef>
                <a:spcPct val="0"/>
              </a:spcBef>
              <a:buFont typeface="Arial"/>
              <a:buChar char="•"/>
            </a:pPr>
            <a:r>
              <a:rPr lang="en-US" sz="3200" strike="noStrike" u="none">
                <a:solidFill>
                  <a:srgbClr val="2F3A43"/>
                </a:solidFill>
                <a:latin typeface="Arial"/>
                <a:ea typeface="Arial"/>
                <a:cs typeface="Arial"/>
                <a:sym typeface="Arial"/>
              </a:rPr>
              <a:t>colaboradores de apoio</a:t>
            </a:r>
          </a:p>
          <a:p>
            <a:pPr algn="l">
              <a:lnSpc>
                <a:spcPts val="4800"/>
              </a:lnSpc>
              <a:spcBef>
                <a:spcPct val="0"/>
              </a:spcBef>
            </a:pPr>
          </a:p>
          <a:p>
            <a:pPr algn="l">
              <a:lnSpc>
                <a:spcPts val="4800"/>
              </a:lnSpc>
              <a:spcBef>
                <a:spcPct val="0"/>
              </a:spcBef>
            </a:pPr>
            <a:r>
              <a:rPr lang="en-US" sz="3200" strike="noStrike" u="none">
                <a:solidFill>
                  <a:srgbClr val="2F3A43"/>
                </a:solidFill>
                <a:latin typeface="Arial"/>
                <a:ea typeface="Arial"/>
                <a:cs typeface="Arial"/>
                <a:sym typeface="Arial"/>
              </a:rPr>
              <a:t>O dimensionamento da equipe depende do volume de manifestações e da estrutura da instituição.</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TextBox 4" id="4"/>
          <p:cNvSpPr txBox="true"/>
          <p:nvPr/>
        </p:nvSpPr>
        <p:spPr>
          <a:xfrm rot="0">
            <a:off x="1028690" y="923925"/>
            <a:ext cx="16230600" cy="7926705"/>
          </a:xfrm>
          <a:prstGeom prst="rect">
            <a:avLst/>
          </a:prstGeom>
        </p:spPr>
        <p:txBody>
          <a:bodyPr anchor="t" rtlCol="false" tIns="0" lIns="0" bIns="0" rIns="0">
            <a:spAutoFit/>
          </a:bodyPr>
          <a:lstStyle/>
          <a:p>
            <a:pPr algn="l">
              <a:lnSpc>
                <a:spcPts val="4800"/>
              </a:lnSpc>
              <a:spcBef>
                <a:spcPct val="0"/>
              </a:spcBef>
            </a:pPr>
            <a:r>
              <a:rPr lang="en-US" sz="3200">
                <a:solidFill>
                  <a:srgbClr val="2F3A43"/>
                </a:solidFill>
                <a:latin typeface="Arial"/>
                <a:ea typeface="Arial"/>
                <a:cs typeface="Arial"/>
                <a:sym typeface="Arial"/>
              </a:rPr>
              <a:t>Para</a:t>
            </a:r>
            <a:r>
              <a:rPr lang="en-US" sz="3200" strike="noStrike" u="none">
                <a:solidFill>
                  <a:srgbClr val="2F3A43"/>
                </a:solidFill>
                <a:latin typeface="Arial"/>
                <a:ea typeface="Arial"/>
                <a:cs typeface="Arial"/>
                <a:sym typeface="Arial"/>
              </a:rPr>
              <a:t> </a:t>
            </a:r>
            <a:r>
              <a:rPr lang="en-US" sz="3200" strike="noStrike" u="none">
                <a:solidFill>
                  <a:srgbClr val="2F3A43"/>
                </a:solidFill>
                <a:latin typeface="Arial"/>
                <a:ea typeface="Arial"/>
                <a:cs typeface="Arial"/>
                <a:sym typeface="Arial"/>
              </a:rPr>
              <a:t>d</a:t>
            </a:r>
            <a:r>
              <a:rPr lang="en-US" sz="3200" strike="noStrike" u="none">
                <a:solidFill>
                  <a:srgbClr val="2F3A43"/>
                </a:solidFill>
                <a:latin typeface="Arial"/>
                <a:ea typeface="Arial"/>
                <a:cs typeface="Arial"/>
                <a:sym typeface="Arial"/>
              </a:rPr>
              <a:t>e</a:t>
            </a:r>
            <a:r>
              <a:rPr lang="en-US" sz="3200" strike="noStrike" u="none">
                <a:solidFill>
                  <a:srgbClr val="2F3A43"/>
                </a:solidFill>
                <a:latin typeface="Arial"/>
                <a:ea typeface="Arial"/>
                <a:cs typeface="Arial"/>
                <a:sym typeface="Arial"/>
              </a:rPr>
              <a:t>s</a:t>
            </a:r>
            <a:r>
              <a:rPr lang="en-US" sz="3200" strike="noStrike" u="none">
                <a:solidFill>
                  <a:srgbClr val="2F3A43"/>
                </a:solidFill>
                <a:latin typeface="Arial"/>
                <a:ea typeface="Arial"/>
                <a:cs typeface="Arial"/>
                <a:sym typeface="Arial"/>
              </a:rPr>
              <a:t>e</a:t>
            </a:r>
            <a:r>
              <a:rPr lang="en-US" sz="3200" strike="noStrike" u="none">
                <a:solidFill>
                  <a:srgbClr val="2F3A43"/>
                </a:solidFill>
                <a:latin typeface="Arial"/>
                <a:ea typeface="Arial"/>
                <a:cs typeface="Arial"/>
                <a:sym typeface="Arial"/>
              </a:rPr>
              <a:t>m</a:t>
            </a:r>
            <a:r>
              <a:rPr lang="en-US" sz="3200" strike="noStrike" u="none">
                <a:solidFill>
                  <a:srgbClr val="2F3A43"/>
                </a:solidFill>
                <a:latin typeface="Arial"/>
                <a:ea typeface="Arial"/>
                <a:cs typeface="Arial"/>
                <a:sym typeface="Arial"/>
              </a:rPr>
              <a:t>pe</a:t>
            </a:r>
            <a:r>
              <a:rPr lang="en-US" sz="3200" strike="noStrike" u="none">
                <a:solidFill>
                  <a:srgbClr val="2F3A43"/>
                </a:solidFill>
                <a:latin typeface="Arial"/>
                <a:ea typeface="Arial"/>
                <a:cs typeface="Arial"/>
                <a:sym typeface="Arial"/>
              </a:rPr>
              <a:t>nhar</a:t>
            </a:r>
            <a:r>
              <a:rPr lang="en-US" sz="3200" strike="noStrike" u="none">
                <a:solidFill>
                  <a:srgbClr val="2F3A43"/>
                </a:solidFill>
                <a:latin typeface="Arial"/>
                <a:ea typeface="Arial"/>
                <a:cs typeface="Arial"/>
                <a:sym typeface="Arial"/>
              </a:rPr>
              <a:t> s</a:t>
            </a:r>
            <a:r>
              <a:rPr lang="en-US" sz="3200" strike="noStrike" u="none">
                <a:solidFill>
                  <a:srgbClr val="2F3A43"/>
                </a:solidFill>
                <a:latin typeface="Arial"/>
                <a:ea typeface="Arial"/>
                <a:cs typeface="Arial"/>
                <a:sym typeface="Arial"/>
              </a:rPr>
              <a:t>uas funçõ</a:t>
            </a:r>
            <a:r>
              <a:rPr lang="en-US" sz="3200" strike="noStrike" u="none">
                <a:solidFill>
                  <a:srgbClr val="2F3A43"/>
                </a:solidFill>
                <a:latin typeface="Arial"/>
                <a:ea typeface="Arial"/>
                <a:cs typeface="Arial"/>
                <a:sym typeface="Arial"/>
              </a:rPr>
              <a:t>e</a:t>
            </a:r>
            <a:r>
              <a:rPr lang="en-US" sz="3200" strike="noStrike" u="none">
                <a:solidFill>
                  <a:srgbClr val="2F3A43"/>
                </a:solidFill>
                <a:latin typeface="Arial"/>
                <a:ea typeface="Arial"/>
                <a:cs typeface="Arial"/>
                <a:sym typeface="Arial"/>
              </a:rPr>
              <a:t>s de fo</a:t>
            </a:r>
            <a:r>
              <a:rPr lang="en-US" sz="3200" strike="noStrike" u="none">
                <a:solidFill>
                  <a:srgbClr val="2F3A43"/>
                </a:solidFill>
                <a:latin typeface="Arial"/>
                <a:ea typeface="Arial"/>
                <a:cs typeface="Arial"/>
                <a:sym typeface="Arial"/>
              </a:rPr>
              <a:t>r</a:t>
            </a:r>
            <a:r>
              <a:rPr lang="en-US" sz="3200" strike="noStrike" u="none">
                <a:solidFill>
                  <a:srgbClr val="2F3A43"/>
                </a:solidFill>
                <a:latin typeface="Arial"/>
                <a:ea typeface="Arial"/>
                <a:cs typeface="Arial"/>
                <a:sym typeface="Arial"/>
              </a:rPr>
              <a:t>ma</a:t>
            </a:r>
            <a:r>
              <a:rPr lang="en-US" sz="3200" strike="noStrike" u="none">
                <a:solidFill>
                  <a:srgbClr val="2F3A43"/>
                </a:solidFill>
                <a:latin typeface="Arial"/>
                <a:ea typeface="Arial"/>
                <a:cs typeface="Arial"/>
                <a:sym typeface="Arial"/>
              </a:rPr>
              <a:t> </a:t>
            </a:r>
            <a:r>
              <a:rPr lang="en-US" sz="3200" strike="noStrike" u="none">
                <a:solidFill>
                  <a:srgbClr val="2F3A43"/>
                </a:solidFill>
                <a:latin typeface="Arial"/>
                <a:ea typeface="Arial"/>
                <a:cs typeface="Arial"/>
                <a:sym typeface="Arial"/>
              </a:rPr>
              <a:t>efi</a:t>
            </a:r>
            <a:r>
              <a:rPr lang="en-US" sz="3200" strike="noStrike" u="none">
                <a:solidFill>
                  <a:srgbClr val="2F3A43"/>
                </a:solidFill>
                <a:latin typeface="Arial"/>
                <a:ea typeface="Arial"/>
                <a:cs typeface="Arial"/>
                <a:sym typeface="Arial"/>
              </a:rPr>
              <a:t>c</a:t>
            </a:r>
            <a:r>
              <a:rPr lang="en-US" sz="3200" strike="noStrike" u="none">
                <a:solidFill>
                  <a:srgbClr val="2F3A43"/>
                </a:solidFill>
                <a:latin typeface="Arial"/>
                <a:ea typeface="Arial"/>
                <a:cs typeface="Arial"/>
                <a:sym typeface="Arial"/>
              </a:rPr>
              <a:t>ien</a:t>
            </a:r>
            <a:r>
              <a:rPr lang="en-US" sz="3200" strike="noStrike" u="none">
                <a:solidFill>
                  <a:srgbClr val="2F3A43"/>
                </a:solidFill>
                <a:latin typeface="Arial"/>
                <a:ea typeface="Arial"/>
                <a:cs typeface="Arial"/>
                <a:sym typeface="Arial"/>
              </a:rPr>
              <a:t>t</a:t>
            </a:r>
            <a:r>
              <a:rPr lang="en-US" sz="3200" strike="noStrike" u="none">
                <a:solidFill>
                  <a:srgbClr val="2F3A43"/>
                </a:solidFill>
                <a:latin typeface="Arial"/>
                <a:ea typeface="Arial"/>
                <a:cs typeface="Arial"/>
                <a:sym typeface="Arial"/>
              </a:rPr>
              <a:t>e, </a:t>
            </a:r>
            <a:r>
              <a:rPr lang="en-US" sz="3200" strike="noStrike" u="none">
                <a:solidFill>
                  <a:srgbClr val="2F3A43"/>
                </a:solidFill>
                <a:latin typeface="Arial"/>
                <a:ea typeface="Arial"/>
                <a:cs typeface="Arial"/>
                <a:sym typeface="Arial"/>
              </a:rPr>
              <a:t>a </a:t>
            </a:r>
            <a:r>
              <a:rPr lang="en-US" sz="3200" strike="noStrike" u="none">
                <a:solidFill>
                  <a:srgbClr val="2F3A43"/>
                </a:solidFill>
                <a:latin typeface="Arial"/>
                <a:ea typeface="Arial"/>
                <a:cs typeface="Arial"/>
                <a:sym typeface="Arial"/>
              </a:rPr>
              <a:t>equi</a:t>
            </a:r>
            <a:r>
              <a:rPr lang="en-US" sz="3200" strike="noStrike" u="none">
                <a:solidFill>
                  <a:srgbClr val="2F3A43"/>
                </a:solidFill>
                <a:latin typeface="Arial"/>
                <a:ea typeface="Arial"/>
                <a:cs typeface="Arial"/>
                <a:sym typeface="Arial"/>
              </a:rPr>
              <a:t>pe</a:t>
            </a:r>
            <a:r>
              <a:rPr lang="en-US" sz="3200" strike="noStrike" u="none">
                <a:solidFill>
                  <a:srgbClr val="2F3A43"/>
                </a:solidFill>
                <a:latin typeface="Arial"/>
                <a:ea typeface="Arial"/>
                <a:cs typeface="Arial"/>
                <a:sym typeface="Arial"/>
              </a:rPr>
              <a:t> da ou</a:t>
            </a:r>
            <a:r>
              <a:rPr lang="en-US" sz="3200" strike="noStrike" u="none">
                <a:solidFill>
                  <a:srgbClr val="2F3A43"/>
                </a:solidFill>
                <a:latin typeface="Arial"/>
                <a:ea typeface="Arial"/>
                <a:cs typeface="Arial"/>
                <a:sym typeface="Arial"/>
              </a:rPr>
              <a:t>vidor</a:t>
            </a:r>
            <a:r>
              <a:rPr lang="en-US" sz="3200" strike="noStrike" u="none">
                <a:solidFill>
                  <a:srgbClr val="2F3A43"/>
                </a:solidFill>
                <a:latin typeface="Arial"/>
                <a:ea typeface="Arial"/>
                <a:cs typeface="Arial"/>
                <a:sym typeface="Arial"/>
              </a:rPr>
              <a:t>ia d</a:t>
            </a:r>
            <a:r>
              <a:rPr lang="en-US" sz="3200" strike="noStrike" u="none">
                <a:solidFill>
                  <a:srgbClr val="2F3A43"/>
                </a:solidFill>
                <a:latin typeface="Arial"/>
                <a:ea typeface="Arial"/>
                <a:cs typeface="Arial"/>
                <a:sym typeface="Arial"/>
              </a:rPr>
              <a:t>e</a:t>
            </a:r>
            <a:r>
              <a:rPr lang="en-US" sz="3200" strike="noStrike" u="none">
                <a:solidFill>
                  <a:srgbClr val="2F3A43"/>
                </a:solidFill>
                <a:latin typeface="Arial"/>
                <a:ea typeface="Arial"/>
                <a:cs typeface="Arial"/>
                <a:sym typeface="Arial"/>
              </a:rPr>
              <a:t>ve</a:t>
            </a:r>
            <a:r>
              <a:rPr lang="en-US" sz="3200" strike="noStrike" u="none">
                <a:solidFill>
                  <a:srgbClr val="2F3A43"/>
                </a:solidFill>
                <a:latin typeface="Arial"/>
                <a:ea typeface="Arial"/>
                <a:cs typeface="Arial"/>
                <a:sym typeface="Arial"/>
              </a:rPr>
              <a:t> </a:t>
            </a:r>
            <a:r>
              <a:rPr lang="en-US" sz="3200" strike="noStrike" u="none">
                <a:solidFill>
                  <a:srgbClr val="2F3A43"/>
                </a:solidFill>
                <a:latin typeface="Arial"/>
                <a:ea typeface="Arial"/>
                <a:cs typeface="Arial"/>
                <a:sym typeface="Arial"/>
              </a:rPr>
              <a:t>d</a:t>
            </a:r>
            <a:r>
              <a:rPr lang="en-US" sz="3200" strike="noStrike" u="none">
                <a:solidFill>
                  <a:srgbClr val="2F3A43"/>
                </a:solidFill>
                <a:latin typeface="Arial"/>
                <a:ea typeface="Arial"/>
                <a:cs typeface="Arial"/>
                <a:sym typeface="Arial"/>
              </a:rPr>
              <a:t>e</a:t>
            </a:r>
            <a:r>
              <a:rPr lang="en-US" sz="3200" strike="noStrike" u="none">
                <a:solidFill>
                  <a:srgbClr val="2F3A43"/>
                </a:solidFill>
                <a:latin typeface="Arial"/>
                <a:ea typeface="Arial"/>
                <a:cs typeface="Arial"/>
                <a:sym typeface="Arial"/>
              </a:rPr>
              <a:t>s</a:t>
            </a:r>
            <a:r>
              <a:rPr lang="en-US" sz="3200" strike="noStrike" u="none">
                <a:solidFill>
                  <a:srgbClr val="2F3A43"/>
                </a:solidFill>
                <a:latin typeface="Arial"/>
                <a:ea typeface="Arial"/>
                <a:cs typeface="Arial"/>
                <a:sym typeface="Arial"/>
              </a:rPr>
              <a:t>e</a:t>
            </a:r>
            <a:r>
              <a:rPr lang="en-US" sz="3200" strike="noStrike" u="none">
                <a:solidFill>
                  <a:srgbClr val="2F3A43"/>
                </a:solidFill>
                <a:latin typeface="Arial"/>
                <a:ea typeface="Arial"/>
                <a:cs typeface="Arial"/>
                <a:sym typeface="Arial"/>
              </a:rPr>
              <a:t>n</a:t>
            </a:r>
            <a:r>
              <a:rPr lang="en-US" sz="3200" strike="noStrike" u="none">
                <a:solidFill>
                  <a:srgbClr val="2F3A43"/>
                </a:solidFill>
                <a:latin typeface="Arial"/>
                <a:ea typeface="Arial"/>
                <a:cs typeface="Arial"/>
                <a:sym typeface="Arial"/>
              </a:rPr>
              <a:t>vo</a:t>
            </a:r>
            <a:r>
              <a:rPr lang="en-US" sz="3200" strike="noStrike" u="none">
                <a:solidFill>
                  <a:srgbClr val="2F3A43"/>
                </a:solidFill>
                <a:latin typeface="Arial"/>
                <a:ea typeface="Arial"/>
                <a:cs typeface="Arial"/>
                <a:sym typeface="Arial"/>
              </a:rPr>
              <a:t>lver </a:t>
            </a:r>
            <a:r>
              <a:rPr lang="en-US" sz="3200" strike="noStrike" u="none">
                <a:solidFill>
                  <a:srgbClr val="2F3A43"/>
                </a:solidFill>
                <a:latin typeface="Arial"/>
                <a:ea typeface="Arial"/>
                <a:cs typeface="Arial"/>
                <a:sym typeface="Arial"/>
              </a:rPr>
              <a:t>a</a:t>
            </a:r>
            <a:r>
              <a:rPr lang="en-US" sz="3200" strike="noStrike" u="none">
                <a:solidFill>
                  <a:srgbClr val="2F3A43"/>
                </a:solidFill>
                <a:latin typeface="Arial"/>
                <a:ea typeface="Arial"/>
                <a:cs typeface="Arial"/>
                <a:sym typeface="Arial"/>
              </a:rPr>
              <a:t>l</a:t>
            </a:r>
            <a:r>
              <a:rPr lang="en-US" sz="3200" strike="noStrike" u="none">
                <a:solidFill>
                  <a:srgbClr val="2F3A43"/>
                </a:solidFill>
                <a:latin typeface="Arial"/>
                <a:ea typeface="Arial"/>
                <a:cs typeface="Arial"/>
                <a:sym typeface="Arial"/>
              </a:rPr>
              <a:t>g</a:t>
            </a:r>
            <a:r>
              <a:rPr lang="en-US" sz="3200" strike="noStrike" u="none">
                <a:solidFill>
                  <a:srgbClr val="2F3A43"/>
                </a:solidFill>
                <a:latin typeface="Arial"/>
                <a:ea typeface="Arial"/>
                <a:cs typeface="Arial"/>
                <a:sym typeface="Arial"/>
              </a:rPr>
              <a:t>uma</a:t>
            </a:r>
            <a:r>
              <a:rPr lang="en-US" sz="3200" strike="noStrike" u="none">
                <a:solidFill>
                  <a:srgbClr val="2F3A43"/>
                </a:solidFill>
                <a:latin typeface="Arial"/>
                <a:ea typeface="Arial"/>
                <a:cs typeface="Arial"/>
                <a:sym typeface="Arial"/>
              </a:rPr>
              <a:t>s com</a:t>
            </a:r>
            <a:r>
              <a:rPr lang="en-US" sz="3200" strike="noStrike" u="none">
                <a:solidFill>
                  <a:srgbClr val="2F3A43"/>
                </a:solidFill>
                <a:latin typeface="Arial"/>
                <a:ea typeface="Arial"/>
                <a:cs typeface="Arial"/>
                <a:sym typeface="Arial"/>
              </a:rPr>
              <a:t>petênc</a:t>
            </a:r>
            <a:r>
              <a:rPr lang="en-US" sz="3200" strike="noStrike" u="none">
                <a:solidFill>
                  <a:srgbClr val="2F3A43"/>
                </a:solidFill>
                <a:latin typeface="Arial"/>
                <a:ea typeface="Arial"/>
                <a:cs typeface="Arial"/>
                <a:sym typeface="Arial"/>
              </a:rPr>
              <a:t>i</a:t>
            </a:r>
            <a:r>
              <a:rPr lang="en-US" sz="3200" strike="noStrike" u="none">
                <a:solidFill>
                  <a:srgbClr val="2F3A43"/>
                </a:solidFill>
                <a:latin typeface="Arial"/>
                <a:ea typeface="Arial"/>
                <a:cs typeface="Arial"/>
                <a:sym typeface="Arial"/>
              </a:rPr>
              <a:t>a</a:t>
            </a:r>
            <a:r>
              <a:rPr lang="en-US" sz="3200" strike="noStrike" u="none">
                <a:solidFill>
                  <a:srgbClr val="2F3A43"/>
                </a:solidFill>
                <a:latin typeface="Arial"/>
                <a:ea typeface="Arial"/>
                <a:cs typeface="Arial"/>
                <a:sym typeface="Arial"/>
              </a:rPr>
              <a:t>s</a:t>
            </a:r>
            <a:r>
              <a:rPr lang="en-US" sz="3200" strike="noStrike" u="none">
                <a:solidFill>
                  <a:srgbClr val="2F3A43"/>
                </a:solidFill>
                <a:latin typeface="Arial"/>
                <a:ea typeface="Arial"/>
                <a:cs typeface="Arial"/>
                <a:sym typeface="Arial"/>
              </a:rPr>
              <a:t> e</a:t>
            </a:r>
            <a:r>
              <a:rPr lang="en-US" sz="3200" strike="noStrike" u="none">
                <a:solidFill>
                  <a:srgbClr val="2F3A43"/>
                </a:solidFill>
                <a:latin typeface="Arial"/>
                <a:ea typeface="Arial"/>
                <a:cs typeface="Arial"/>
                <a:sym typeface="Arial"/>
              </a:rPr>
              <a:t>s</a:t>
            </a:r>
            <a:r>
              <a:rPr lang="en-US" sz="3200" strike="noStrike" u="none">
                <a:solidFill>
                  <a:srgbClr val="2F3A43"/>
                </a:solidFill>
                <a:latin typeface="Arial"/>
                <a:ea typeface="Arial"/>
                <a:cs typeface="Arial"/>
                <a:sym typeface="Arial"/>
              </a:rPr>
              <a:t>se</a:t>
            </a:r>
            <a:r>
              <a:rPr lang="en-US" sz="3200" strike="noStrike" u="none">
                <a:solidFill>
                  <a:srgbClr val="2F3A43"/>
                </a:solidFill>
                <a:latin typeface="Arial"/>
                <a:ea typeface="Arial"/>
                <a:cs typeface="Arial"/>
                <a:sym typeface="Arial"/>
              </a:rPr>
              <a:t>n</a:t>
            </a:r>
            <a:r>
              <a:rPr lang="en-US" sz="3200" strike="noStrike" u="none">
                <a:solidFill>
                  <a:srgbClr val="2F3A43"/>
                </a:solidFill>
                <a:latin typeface="Arial"/>
                <a:ea typeface="Arial"/>
                <a:cs typeface="Arial"/>
                <a:sym typeface="Arial"/>
              </a:rPr>
              <a:t>ci</a:t>
            </a:r>
            <a:r>
              <a:rPr lang="en-US" sz="3200" strike="noStrike" u="none">
                <a:solidFill>
                  <a:srgbClr val="2F3A43"/>
                </a:solidFill>
                <a:latin typeface="Arial"/>
                <a:ea typeface="Arial"/>
                <a:cs typeface="Arial"/>
                <a:sym typeface="Arial"/>
              </a:rPr>
              <a:t>a</a:t>
            </a:r>
            <a:r>
              <a:rPr lang="en-US" sz="3200" strike="noStrike" u="none">
                <a:solidFill>
                  <a:srgbClr val="2F3A43"/>
                </a:solidFill>
                <a:latin typeface="Arial"/>
                <a:ea typeface="Arial"/>
                <a:cs typeface="Arial"/>
                <a:sym typeface="Arial"/>
              </a:rPr>
              <a:t>i</a:t>
            </a:r>
            <a:r>
              <a:rPr lang="en-US" sz="3200" strike="noStrike" u="none">
                <a:solidFill>
                  <a:srgbClr val="2F3A43"/>
                </a:solidFill>
                <a:latin typeface="Arial"/>
                <a:ea typeface="Arial"/>
                <a:cs typeface="Arial"/>
                <a:sym typeface="Arial"/>
              </a:rPr>
              <a:t>s</a:t>
            </a:r>
            <a:r>
              <a:rPr lang="en-US" sz="3200" strike="noStrike" u="none">
                <a:solidFill>
                  <a:srgbClr val="2F3A43"/>
                </a:solidFill>
                <a:latin typeface="Arial"/>
                <a:ea typeface="Arial"/>
                <a:cs typeface="Arial"/>
                <a:sym typeface="Arial"/>
              </a:rPr>
              <a:t>.</a:t>
            </a:r>
          </a:p>
          <a:p>
            <a:pPr algn="l">
              <a:lnSpc>
                <a:spcPts val="4800"/>
              </a:lnSpc>
              <a:spcBef>
                <a:spcPct val="0"/>
              </a:spcBef>
            </a:pPr>
          </a:p>
          <a:p>
            <a:pPr algn="l">
              <a:lnSpc>
                <a:spcPts val="4800"/>
              </a:lnSpc>
              <a:spcBef>
                <a:spcPct val="0"/>
              </a:spcBef>
            </a:pPr>
            <a:r>
              <a:rPr lang="en-US" sz="3200" strike="noStrike" u="none">
                <a:solidFill>
                  <a:srgbClr val="2F3A43"/>
                </a:solidFill>
                <a:latin typeface="Arial"/>
                <a:ea typeface="Arial"/>
                <a:cs typeface="Arial"/>
                <a:sym typeface="Arial"/>
              </a:rPr>
              <a:t>Entre e</a:t>
            </a:r>
            <a:r>
              <a:rPr lang="en-US" sz="3200" strike="noStrike" u="none">
                <a:solidFill>
                  <a:srgbClr val="2F3A43"/>
                </a:solidFill>
                <a:latin typeface="Arial"/>
                <a:ea typeface="Arial"/>
                <a:cs typeface="Arial"/>
                <a:sym typeface="Arial"/>
              </a:rPr>
              <a:t>la</a:t>
            </a:r>
            <a:r>
              <a:rPr lang="en-US" sz="3200" strike="noStrike" u="none">
                <a:solidFill>
                  <a:srgbClr val="2F3A43"/>
                </a:solidFill>
                <a:latin typeface="Arial"/>
                <a:ea typeface="Arial"/>
                <a:cs typeface="Arial"/>
                <a:sym typeface="Arial"/>
              </a:rPr>
              <a:t>s </a:t>
            </a:r>
            <a:r>
              <a:rPr lang="en-US" sz="3200" strike="noStrike" u="none">
                <a:solidFill>
                  <a:srgbClr val="2F3A43"/>
                </a:solidFill>
                <a:latin typeface="Arial"/>
                <a:ea typeface="Arial"/>
                <a:cs typeface="Arial"/>
                <a:sym typeface="Arial"/>
              </a:rPr>
              <a:t>des</a:t>
            </a:r>
            <a:r>
              <a:rPr lang="en-US" sz="3200" strike="noStrike" u="none">
                <a:solidFill>
                  <a:srgbClr val="2F3A43"/>
                </a:solidFill>
                <a:latin typeface="Arial"/>
                <a:ea typeface="Arial"/>
                <a:cs typeface="Arial"/>
                <a:sym typeface="Arial"/>
              </a:rPr>
              <a:t>tacam-se:</a:t>
            </a:r>
          </a:p>
          <a:p>
            <a:pPr algn="l">
              <a:lnSpc>
                <a:spcPts val="4800"/>
              </a:lnSpc>
              <a:spcBef>
                <a:spcPct val="0"/>
              </a:spcBef>
            </a:pPr>
          </a:p>
          <a:p>
            <a:pPr algn="l">
              <a:lnSpc>
                <a:spcPts val="4800"/>
              </a:lnSpc>
              <a:spcBef>
                <a:spcPct val="0"/>
              </a:spcBef>
            </a:pPr>
            <a:r>
              <a:rPr lang="en-US" sz="3200" strike="noStrike" u="none">
                <a:solidFill>
                  <a:srgbClr val="2F3A43"/>
                </a:solidFill>
                <a:latin typeface="Arial"/>
                <a:ea typeface="Arial"/>
                <a:cs typeface="Arial"/>
                <a:sym typeface="Arial"/>
              </a:rPr>
              <a:t>•</a:t>
            </a:r>
            <a:r>
              <a:rPr lang="en-US" sz="3200" strike="noStrike" u="none">
                <a:solidFill>
                  <a:srgbClr val="2F3A43"/>
                </a:solidFill>
                <a:latin typeface="Arial"/>
                <a:ea typeface="Arial"/>
                <a:cs typeface="Arial"/>
                <a:sym typeface="Arial"/>
              </a:rPr>
              <a:t> </a:t>
            </a:r>
            <a:r>
              <a:rPr lang="en-US" sz="3200" strike="noStrike" u="none">
                <a:solidFill>
                  <a:srgbClr val="2F3A43"/>
                </a:solidFill>
                <a:latin typeface="Arial"/>
                <a:ea typeface="Arial"/>
                <a:cs typeface="Arial"/>
                <a:sym typeface="Arial"/>
              </a:rPr>
              <a:t>escuta qualifica</a:t>
            </a:r>
            <a:r>
              <a:rPr lang="en-US" sz="3200" strike="noStrike" u="none">
                <a:solidFill>
                  <a:srgbClr val="2F3A43"/>
                </a:solidFill>
                <a:latin typeface="Arial"/>
                <a:ea typeface="Arial"/>
                <a:cs typeface="Arial"/>
                <a:sym typeface="Arial"/>
              </a:rPr>
              <a:t>d</a:t>
            </a:r>
            <a:r>
              <a:rPr lang="en-US" sz="3200" strike="noStrike" u="none">
                <a:solidFill>
                  <a:srgbClr val="2F3A43"/>
                </a:solidFill>
                <a:latin typeface="Arial"/>
                <a:ea typeface="Arial"/>
                <a:cs typeface="Arial"/>
                <a:sym typeface="Arial"/>
              </a:rPr>
              <a:t>a </a:t>
            </a:r>
            <a:r>
              <a:rPr lang="en-US" sz="3200" strike="noStrike" u="none">
                <a:solidFill>
                  <a:srgbClr val="2F3A43"/>
                </a:solidFill>
                <a:latin typeface="Arial"/>
                <a:ea typeface="Arial"/>
                <a:cs typeface="Arial"/>
                <a:sym typeface="Arial"/>
              </a:rPr>
              <a:t>e </a:t>
            </a:r>
            <a:r>
              <a:rPr lang="en-US" b="true" sz="3200" strike="noStrike" u="sng">
                <a:solidFill>
                  <a:srgbClr val="2F3A43"/>
                </a:solidFill>
                <a:latin typeface="Arial Bold"/>
                <a:ea typeface="Arial Bold"/>
                <a:cs typeface="Arial Bold"/>
                <a:sym typeface="Arial Bold"/>
              </a:rPr>
              <a:t>emp</a:t>
            </a:r>
            <a:r>
              <a:rPr lang="en-US" b="true" sz="3200" strike="noStrike" u="sng">
                <a:solidFill>
                  <a:srgbClr val="2F3A43"/>
                </a:solidFill>
                <a:latin typeface="Arial Bold"/>
                <a:ea typeface="Arial Bold"/>
                <a:cs typeface="Arial Bold"/>
                <a:sym typeface="Arial Bold"/>
              </a:rPr>
              <a:t>a</a:t>
            </a:r>
            <a:r>
              <a:rPr lang="en-US" b="true" sz="3200" strike="noStrike" u="sng">
                <a:solidFill>
                  <a:srgbClr val="2F3A43"/>
                </a:solidFill>
                <a:latin typeface="Arial Bold"/>
                <a:ea typeface="Arial Bold"/>
                <a:cs typeface="Arial Bold"/>
                <a:sym typeface="Arial Bold"/>
              </a:rPr>
              <a:t>t</a:t>
            </a:r>
            <a:r>
              <a:rPr lang="en-US" b="true" sz="3200" strike="noStrike" u="sng">
                <a:solidFill>
                  <a:srgbClr val="2F3A43"/>
                </a:solidFill>
                <a:latin typeface="Arial Bold"/>
                <a:ea typeface="Arial Bold"/>
                <a:cs typeface="Arial Bold"/>
                <a:sym typeface="Arial Bold"/>
              </a:rPr>
              <a:t>i</a:t>
            </a:r>
            <a:r>
              <a:rPr lang="en-US" b="true" sz="3200" strike="noStrike" u="sng">
                <a:solidFill>
                  <a:srgbClr val="2F3A43"/>
                </a:solidFill>
                <a:latin typeface="Arial Bold"/>
                <a:ea typeface="Arial Bold"/>
                <a:cs typeface="Arial Bold"/>
                <a:sym typeface="Arial Bold"/>
              </a:rPr>
              <a:t>a</a:t>
            </a:r>
            <a:r>
              <a:rPr lang="en-US" sz="3200" strike="noStrike" u="none">
                <a:solidFill>
                  <a:srgbClr val="2F3A43"/>
                </a:solidFill>
                <a:latin typeface="Arial"/>
                <a:ea typeface="Arial"/>
                <a:cs typeface="Arial"/>
                <a:sym typeface="Arial"/>
              </a:rPr>
              <a:t> n</a:t>
            </a:r>
            <a:r>
              <a:rPr lang="en-US" sz="3200" strike="noStrike" u="none">
                <a:solidFill>
                  <a:srgbClr val="2F3A43"/>
                </a:solidFill>
                <a:latin typeface="Arial"/>
                <a:ea typeface="Arial"/>
                <a:cs typeface="Arial"/>
                <a:sym typeface="Arial"/>
              </a:rPr>
              <a:t>o atendimento ao cidadão</a:t>
            </a:r>
          </a:p>
          <a:p>
            <a:pPr algn="l">
              <a:lnSpc>
                <a:spcPts val="4800"/>
              </a:lnSpc>
              <a:spcBef>
                <a:spcPct val="0"/>
              </a:spcBef>
            </a:pPr>
            <a:r>
              <a:rPr lang="en-US" sz="3200" strike="noStrike" u="none">
                <a:solidFill>
                  <a:srgbClr val="2F3A43"/>
                </a:solidFill>
                <a:latin typeface="Arial"/>
                <a:ea typeface="Arial"/>
                <a:cs typeface="Arial"/>
                <a:sym typeface="Arial"/>
              </a:rPr>
              <a:t>• comunicação clara e objetiva</a:t>
            </a:r>
          </a:p>
          <a:p>
            <a:pPr algn="l">
              <a:lnSpc>
                <a:spcPts val="4800"/>
              </a:lnSpc>
              <a:spcBef>
                <a:spcPct val="0"/>
              </a:spcBef>
            </a:pPr>
            <a:r>
              <a:rPr lang="en-US" sz="3200" strike="noStrike" u="none">
                <a:solidFill>
                  <a:srgbClr val="2F3A43"/>
                </a:solidFill>
                <a:latin typeface="Arial"/>
                <a:ea typeface="Arial"/>
                <a:cs typeface="Arial"/>
                <a:sym typeface="Arial"/>
              </a:rPr>
              <a:t>• capacidade de análise das manifestações recebidas</a:t>
            </a:r>
          </a:p>
          <a:p>
            <a:pPr algn="l">
              <a:lnSpc>
                <a:spcPts val="4800"/>
              </a:lnSpc>
              <a:spcBef>
                <a:spcPct val="0"/>
              </a:spcBef>
            </a:pPr>
            <a:r>
              <a:rPr lang="en-US" sz="3200" strike="noStrike" u="none">
                <a:solidFill>
                  <a:srgbClr val="2F3A43"/>
                </a:solidFill>
                <a:latin typeface="Arial"/>
                <a:ea typeface="Arial"/>
                <a:cs typeface="Arial"/>
                <a:sym typeface="Arial"/>
              </a:rPr>
              <a:t>• conhecimento da estrutura administrativa do órgão</a:t>
            </a:r>
          </a:p>
          <a:p>
            <a:pPr algn="l">
              <a:lnSpc>
                <a:spcPts val="4800"/>
              </a:lnSpc>
              <a:spcBef>
                <a:spcPct val="0"/>
              </a:spcBef>
            </a:pPr>
            <a:r>
              <a:rPr lang="en-US" sz="3200" strike="noStrike" u="none">
                <a:solidFill>
                  <a:srgbClr val="2F3A43"/>
                </a:solidFill>
                <a:latin typeface="Arial"/>
                <a:ea typeface="Arial"/>
                <a:cs typeface="Arial"/>
                <a:sym typeface="Arial"/>
              </a:rPr>
              <a:t>• p</a:t>
            </a:r>
            <a:r>
              <a:rPr lang="en-US" b="true" sz="3200" strike="noStrike" u="sng">
                <a:solidFill>
                  <a:srgbClr val="2F3A43"/>
                </a:solidFill>
                <a:latin typeface="Arial Bold"/>
                <a:ea typeface="Arial Bold"/>
                <a:cs typeface="Arial Bold"/>
                <a:sym typeface="Arial Bold"/>
              </a:rPr>
              <a:t>ostura ética, imparcial e profissional</a:t>
            </a:r>
          </a:p>
          <a:p>
            <a:pPr algn="l">
              <a:lnSpc>
                <a:spcPts val="4800"/>
              </a:lnSpc>
              <a:spcBef>
                <a:spcPct val="0"/>
              </a:spcBef>
            </a:pPr>
            <a:r>
              <a:rPr lang="en-US" sz="3200" strike="noStrike" u="none">
                <a:solidFill>
                  <a:srgbClr val="2F3A43"/>
                </a:solidFill>
                <a:latin typeface="Arial"/>
                <a:ea typeface="Arial"/>
                <a:cs typeface="Arial"/>
                <a:sym typeface="Arial"/>
              </a:rPr>
              <a:t>•</a:t>
            </a:r>
            <a:r>
              <a:rPr lang="en-US" b="true" sz="3200" strike="noStrike" u="sng">
                <a:solidFill>
                  <a:srgbClr val="2F3A43"/>
                </a:solidFill>
                <a:latin typeface="Arial Bold"/>
                <a:ea typeface="Arial Bold"/>
                <a:cs typeface="Arial Bold"/>
                <a:sym typeface="Arial Bold"/>
              </a:rPr>
              <a:t> capacidade de mediação e resolução de conflitos</a:t>
            </a:r>
          </a:p>
          <a:p>
            <a:pPr algn="l">
              <a:lnSpc>
                <a:spcPts val="4800"/>
              </a:lnSpc>
              <a:spcBef>
                <a:spcPct val="0"/>
              </a:spcBef>
            </a:pPr>
            <a:r>
              <a:rPr lang="en-US" sz="3200" strike="noStrike" u="none">
                <a:solidFill>
                  <a:srgbClr val="2F3A43"/>
                </a:solidFill>
                <a:latin typeface="Arial"/>
                <a:ea typeface="Arial"/>
                <a:cs typeface="Arial"/>
                <a:sym typeface="Arial"/>
              </a:rPr>
              <a:t>• organização e registro adequado das informações</a:t>
            </a:r>
          </a:p>
          <a:p>
            <a:pPr algn="l">
              <a:lnSpc>
                <a:spcPts val="4800"/>
              </a:lnSpc>
              <a:spcBef>
                <a:spcPct val="0"/>
              </a:spcBef>
            </a:pP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TextBox 4" id="4"/>
          <p:cNvSpPr txBox="true"/>
          <p:nvPr/>
        </p:nvSpPr>
        <p:spPr>
          <a:xfrm rot="0">
            <a:off x="856840" y="4678680"/>
            <a:ext cx="16230600" cy="967740"/>
          </a:xfrm>
          <a:prstGeom prst="rect">
            <a:avLst/>
          </a:prstGeom>
        </p:spPr>
        <p:txBody>
          <a:bodyPr anchor="t" rtlCol="false" tIns="0" lIns="0" bIns="0" rIns="0">
            <a:spAutoFit/>
          </a:bodyPr>
          <a:lstStyle/>
          <a:p>
            <a:pPr algn="ctr" marL="0" indent="0" lvl="0">
              <a:lnSpc>
                <a:spcPts val="3780"/>
              </a:lnSpc>
              <a:spcBef>
                <a:spcPct val="0"/>
              </a:spcBef>
            </a:pPr>
            <a:r>
              <a:rPr lang="en-US" b="true" sz="3500" spc="32">
                <a:solidFill>
                  <a:srgbClr val="000000"/>
                </a:solidFill>
                <a:latin typeface="Arial Nova Bold"/>
                <a:ea typeface="Arial Nova Bold"/>
                <a:cs typeface="Arial Nova Bold"/>
                <a:sym typeface="Arial Nova Bold"/>
              </a:rPr>
              <a:t>Tipos de manifestações dos usuários das ouvidorias</a:t>
            </a:r>
          </a:p>
          <a:p>
            <a:pPr algn="ctr" marL="0" indent="0" lvl="0">
              <a:lnSpc>
                <a:spcPts val="3780"/>
              </a:lnSpc>
              <a:spcBef>
                <a:spcPct val="0"/>
              </a:spcBef>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3984096" y="-2131864"/>
            <a:ext cx="10776989" cy="14417377"/>
          </a:xfrm>
          <a:custGeom>
            <a:avLst/>
            <a:gdLst/>
            <a:ahLst/>
            <a:cxnLst/>
            <a:rect r="r" b="b" t="t" l="l"/>
            <a:pathLst>
              <a:path h="14417377" w="10776989">
                <a:moveTo>
                  <a:pt x="0" y="0"/>
                </a:moveTo>
                <a:lnTo>
                  <a:pt x="10776989" y="0"/>
                </a:lnTo>
                <a:lnTo>
                  <a:pt x="10776989" y="14417378"/>
                </a:lnTo>
                <a:lnTo>
                  <a:pt x="0" y="14417378"/>
                </a:lnTo>
                <a:lnTo>
                  <a:pt x="0" y="0"/>
                </a:lnTo>
                <a:close/>
              </a:path>
            </a:pathLst>
          </a:custGeom>
          <a:blipFill>
            <a:blip r:embed="rId3"/>
            <a:stretch>
              <a:fillRect l="0" t="0" r="0" b="0"/>
            </a:stretch>
          </a:blipFill>
        </p:spPr>
      </p:sp>
      <p:grpSp>
        <p:nvGrpSpPr>
          <p:cNvPr name="Group 3" id="3"/>
          <p:cNvGrpSpPr/>
          <p:nvPr/>
        </p:nvGrpSpPr>
        <p:grpSpPr>
          <a:xfrm rot="0">
            <a:off x="0" y="0"/>
            <a:ext cx="18287981" cy="10287000"/>
            <a:chOff x="0" y="0"/>
            <a:chExt cx="24383975"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0" t="0" r="0" b="0"/>
              </a:stretch>
            </a:blipFill>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729341" y="-2267302"/>
            <a:ext cx="9120888" cy="13930316"/>
          </a:xfrm>
          <a:custGeom>
            <a:avLst/>
            <a:gdLst/>
            <a:ahLst/>
            <a:cxnLst/>
            <a:rect r="r" b="b" t="t" l="l"/>
            <a:pathLst>
              <a:path h="13930316" w="9120888">
                <a:moveTo>
                  <a:pt x="0" y="0"/>
                </a:moveTo>
                <a:lnTo>
                  <a:pt x="9120888" y="0"/>
                </a:lnTo>
                <a:lnTo>
                  <a:pt x="9120888" y="13930316"/>
                </a:lnTo>
                <a:lnTo>
                  <a:pt x="0" y="13930316"/>
                </a:lnTo>
                <a:lnTo>
                  <a:pt x="0" y="0"/>
                </a:lnTo>
                <a:close/>
              </a:path>
            </a:pathLst>
          </a:custGeom>
          <a:blipFill>
            <a:blip r:embed="rId3"/>
            <a:stretch>
              <a:fillRect l="0" t="0" r="-5383" b="0"/>
            </a:stretch>
          </a:blipFill>
        </p:spPr>
      </p:sp>
      <p:grpSp>
        <p:nvGrpSpPr>
          <p:cNvPr name="Group 3" id="3"/>
          <p:cNvGrpSpPr/>
          <p:nvPr/>
        </p:nvGrpSpPr>
        <p:grpSpPr>
          <a:xfrm rot="0">
            <a:off x="0" y="0"/>
            <a:ext cx="18287981" cy="10287000"/>
            <a:chOff x="0" y="0"/>
            <a:chExt cx="24383975"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0" t="0" r="0" b="0"/>
              </a:stretch>
            </a:blipFill>
          </p:spPr>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690" y="815340"/>
            <a:ext cx="16230600" cy="491490"/>
          </a:xfrm>
          <a:prstGeom prst="rect">
            <a:avLst/>
          </a:prstGeom>
        </p:spPr>
        <p:txBody>
          <a:bodyPr anchor="t" rtlCol="false" tIns="0" lIns="0" bIns="0" rIns="0">
            <a:spAutoFit/>
          </a:bodyPr>
          <a:lstStyle/>
          <a:p>
            <a:pPr algn="l" marL="0" indent="0" lvl="0">
              <a:lnSpc>
                <a:spcPts val="3780"/>
              </a:lnSpc>
              <a:spcBef>
                <a:spcPct val="0"/>
              </a:spcBef>
            </a:pPr>
            <a:r>
              <a:rPr lang="en-US" b="true" sz="3500" spc="32">
                <a:solidFill>
                  <a:srgbClr val="000000"/>
                </a:solidFill>
                <a:latin typeface="Arial Nova Bold"/>
                <a:ea typeface="Arial Nova Bold"/>
                <a:cs typeface="Arial Nova Bold"/>
                <a:sym typeface="Arial Nova Bold"/>
              </a:rPr>
              <a:t>Prazos de resposta das manifestações</a:t>
            </a:r>
          </a:p>
        </p:txBody>
      </p:sp>
      <p:sp>
        <p:nvSpPr>
          <p:cNvPr name="TextBox 5" id="5"/>
          <p:cNvSpPr txBox="true"/>
          <p:nvPr/>
        </p:nvSpPr>
        <p:spPr>
          <a:xfrm rot="0">
            <a:off x="1028700" y="1554480"/>
            <a:ext cx="16230600" cy="6930389"/>
          </a:xfrm>
          <a:prstGeom prst="rect">
            <a:avLst/>
          </a:prstGeom>
        </p:spPr>
        <p:txBody>
          <a:bodyPr anchor="t" rtlCol="false" tIns="0" lIns="0" bIns="0" rIns="0">
            <a:spAutoFit/>
          </a:bodyPr>
          <a:lstStyle/>
          <a:p>
            <a:pPr algn="l" marL="0" indent="0" lvl="0">
              <a:lnSpc>
                <a:spcPts val="3900"/>
              </a:lnSpc>
              <a:spcBef>
                <a:spcPct val="0"/>
              </a:spcBef>
            </a:pPr>
            <a:r>
              <a:rPr lang="en-US" sz="2600" strike="noStrike" u="none">
                <a:solidFill>
                  <a:srgbClr val="2F3A43"/>
                </a:solidFill>
                <a:latin typeface="Arial"/>
                <a:ea typeface="Arial"/>
                <a:cs typeface="Arial"/>
                <a:sym typeface="Arial"/>
              </a:rPr>
              <a:t>De acordo com a Lei nº 13.460/2017:</a:t>
            </a:r>
          </a:p>
          <a:p>
            <a:pPr algn="l" marL="0" indent="0" lvl="0">
              <a:lnSpc>
                <a:spcPts val="3900"/>
              </a:lnSpc>
              <a:spcBef>
                <a:spcPct val="0"/>
              </a:spcBef>
            </a:pPr>
          </a:p>
          <a:p>
            <a:pPr algn="l" marL="0" indent="0" lvl="0">
              <a:lnSpc>
                <a:spcPts val="3900"/>
              </a:lnSpc>
              <a:spcBef>
                <a:spcPct val="0"/>
              </a:spcBef>
            </a:pPr>
            <a:r>
              <a:rPr lang="en-US" sz="2600" strike="noStrike" u="none">
                <a:solidFill>
                  <a:srgbClr val="2F3A43"/>
                </a:solidFill>
                <a:latin typeface="Arial"/>
                <a:ea typeface="Arial"/>
                <a:cs typeface="Arial"/>
                <a:sym typeface="Arial"/>
              </a:rPr>
              <a:t>• A ouvidoria deve apresentar </a:t>
            </a:r>
            <a:r>
              <a:rPr lang="en-US" b="true" sz="2600" strike="noStrike" u="none">
                <a:solidFill>
                  <a:srgbClr val="2F3A43"/>
                </a:solidFill>
                <a:latin typeface="Arial Bold"/>
                <a:ea typeface="Arial Bold"/>
                <a:cs typeface="Arial Bold"/>
                <a:sym typeface="Arial Bold"/>
              </a:rPr>
              <a:t>resposta conclusiva em até 30 dias</a:t>
            </a:r>
          </a:p>
          <a:p>
            <a:pPr algn="l" marL="0" indent="0" lvl="0">
              <a:lnSpc>
                <a:spcPts val="3900"/>
              </a:lnSpc>
              <a:spcBef>
                <a:spcPct val="0"/>
              </a:spcBef>
            </a:pPr>
            <a:r>
              <a:rPr lang="en-US" sz="2600" strike="noStrike" u="none">
                <a:solidFill>
                  <a:srgbClr val="2F3A43"/>
                </a:solidFill>
                <a:latin typeface="Arial"/>
                <a:ea typeface="Arial"/>
                <a:cs typeface="Arial"/>
                <a:sym typeface="Arial"/>
              </a:rPr>
              <a:t>• O prazo pode ser </a:t>
            </a:r>
            <a:r>
              <a:rPr lang="en-US" b="true" sz="2600" strike="noStrike" u="none">
                <a:solidFill>
                  <a:srgbClr val="2F3A43"/>
                </a:solidFill>
                <a:latin typeface="Arial Bold"/>
                <a:ea typeface="Arial Bold"/>
                <a:cs typeface="Arial Bold"/>
                <a:sym typeface="Arial Bold"/>
              </a:rPr>
              <a:t>prorrogado por mais 30 dias, </a:t>
            </a:r>
            <a:r>
              <a:rPr lang="en-US" sz="2600" strike="noStrike" u="none">
                <a:solidFill>
                  <a:srgbClr val="2F3A43"/>
                </a:solidFill>
                <a:latin typeface="Arial"/>
                <a:ea typeface="Arial"/>
                <a:cs typeface="Arial"/>
                <a:sym typeface="Arial"/>
              </a:rPr>
              <a:t>mediante justificativa</a:t>
            </a:r>
          </a:p>
          <a:p>
            <a:pPr algn="l" marL="0" indent="0" lvl="0">
              <a:lnSpc>
                <a:spcPts val="3900"/>
              </a:lnSpc>
              <a:spcBef>
                <a:spcPct val="0"/>
              </a:spcBef>
            </a:pPr>
          </a:p>
          <a:p>
            <a:pPr algn="l" marL="0" indent="0" lvl="0">
              <a:lnSpc>
                <a:spcPts val="3900"/>
              </a:lnSpc>
              <a:spcBef>
                <a:spcPct val="0"/>
              </a:spcBef>
            </a:pPr>
            <a:r>
              <a:rPr lang="en-US" sz="2600" strike="noStrike" u="none">
                <a:solidFill>
                  <a:srgbClr val="2F3A43"/>
                </a:solidFill>
                <a:latin typeface="Arial"/>
                <a:ea typeface="Arial"/>
                <a:cs typeface="Arial"/>
                <a:sym typeface="Arial"/>
              </a:rPr>
              <a:t>Pedido de complementação</a:t>
            </a:r>
          </a:p>
          <a:p>
            <a:pPr algn="l" marL="0" indent="0" lvl="0">
              <a:lnSpc>
                <a:spcPts val="3900"/>
              </a:lnSpc>
              <a:spcBef>
                <a:spcPct val="0"/>
              </a:spcBef>
            </a:pPr>
          </a:p>
          <a:p>
            <a:pPr algn="l" marL="0" indent="0" lvl="0">
              <a:lnSpc>
                <a:spcPts val="3900"/>
              </a:lnSpc>
              <a:spcBef>
                <a:spcPct val="0"/>
              </a:spcBef>
            </a:pPr>
            <a:r>
              <a:rPr lang="en-US" sz="2600" strike="noStrike" u="none">
                <a:solidFill>
                  <a:srgbClr val="2F3A43"/>
                </a:solidFill>
                <a:latin typeface="Arial"/>
                <a:ea typeface="Arial"/>
                <a:cs typeface="Arial"/>
                <a:sym typeface="Arial"/>
              </a:rPr>
              <a:t>• suspende o prazo de resposta da ouvidoria</a:t>
            </a:r>
          </a:p>
          <a:p>
            <a:pPr algn="l" marL="0" indent="0" lvl="0">
              <a:lnSpc>
                <a:spcPts val="3900"/>
              </a:lnSpc>
              <a:spcBef>
                <a:spcPct val="0"/>
              </a:spcBef>
            </a:pPr>
            <a:r>
              <a:rPr lang="en-US" sz="2600" strike="noStrike" u="none">
                <a:solidFill>
                  <a:srgbClr val="2F3A43"/>
                </a:solidFill>
                <a:latin typeface="Arial"/>
                <a:ea typeface="Arial"/>
                <a:cs typeface="Arial"/>
                <a:sym typeface="Arial"/>
              </a:rPr>
              <a:t>• o usuário tem até 20 dias para complementar as informações</a:t>
            </a:r>
          </a:p>
          <a:p>
            <a:pPr algn="l" marL="0" indent="0" lvl="0">
              <a:lnSpc>
                <a:spcPts val="3900"/>
              </a:lnSpc>
              <a:spcBef>
                <a:spcPct val="0"/>
              </a:spcBef>
            </a:pPr>
          </a:p>
          <a:p>
            <a:pPr algn="l" marL="0" indent="0" lvl="0">
              <a:lnSpc>
                <a:spcPts val="3900"/>
              </a:lnSpc>
              <a:spcBef>
                <a:spcPct val="0"/>
              </a:spcBef>
            </a:pPr>
            <a:r>
              <a:rPr lang="en-US" sz="2600" strike="noStrike" u="none">
                <a:solidFill>
                  <a:srgbClr val="2F3A43"/>
                </a:solidFill>
                <a:latin typeface="Arial"/>
                <a:ea typeface="Arial"/>
                <a:cs typeface="Arial"/>
                <a:sym typeface="Arial"/>
              </a:rPr>
              <a:t>Resposta das áreas responsáveis</a:t>
            </a:r>
          </a:p>
          <a:p>
            <a:pPr algn="l" marL="0" indent="0" lvl="0">
              <a:lnSpc>
                <a:spcPts val="3900"/>
              </a:lnSpc>
              <a:spcBef>
                <a:spcPct val="0"/>
              </a:spcBef>
            </a:pPr>
          </a:p>
          <a:p>
            <a:pPr algn="l" marL="0" indent="0" lvl="0">
              <a:lnSpc>
                <a:spcPts val="3900"/>
              </a:lnSpc>
              <a:spcBef>
                <a:spcPct val="0"/>
              </a:spcBef>
            </a:pPr>
            <a:r>
              <a:rPr lang="en-US" sz="2600" strike="noStrike" u="none">
                <a:solidFill>
                  <a:srgbClr val="2F3A43"/>
                </a:solidFill>
                <a:latin typeface="Arial"/>
                <a:ea typeface="Arial"/>
                <a:cs typeface="Arial"/>
                <a:sym typeface="Arial"/>
              </a:rPr>
              <a:t>• </a:t>
            </a:r>
            <a:r>
              <a:rPr lang="en-US" b="true" sz="2600" strike="noStrike" u="none">
                <a:solidFill>
                  <a:srgbClr val="2F3A43"/>
                </a:solidFill>
                <a:latin typeface="Arial Bold"/>
                <a:ea typeface="Arial Bold"/>
                <a:cs typeface="Arial Bold"/>
                <a:sym typeface="Arial Bold"/>
              </a:rPr>
              <a:t>as áreas internas devem responder à ouvidoria em até 20 dias</a:t>
            </a:r>
          </a:p>
          <a:p>
            <a:pPr algn="l" marL="0" indent="0" lvl="0">
              <a:lnSpc>
                <a:spcPts val="3900"/>
              </a:lnSpc>
              <a:spcBef>
                <a:spcPct val="0"/>
              </a:spcBef>
            </a:pPr>
            <a:r>
              <a:rPr lang="en-US" sz="2600" strike="noStrike" u="none">
                <a:solidFill>
                  <a:srgbClr val="2F3A43"/>
                </a:solidFill>
                <a:latin typeface="Arial"/>
                <a:ea typeface="Arial"/>
                <a:cs typeface="Arial"/>
                <a:sym typeface="Arial"/>
              </a:rPr>
              <a:t>• o prazo pode ser </a:t>
            </a:r>
            <a:r>
              <a:rPr lang="en-US" b="true" sz="2600" strike="noStrike" u="none">
                <a:solidFill>
                  <a:srgbClr val="2F3A43"/>
                </a:solidFill>
                <a:latin typeface="Arial Bold"/>
                <a:ea typeface="Arial Bold"/>
                <a:cs typeface="Arial Bold"/>
                <a:sym typeface="Arial Bold"/>
              </a:rPr>
              <a:t>prorrogado por mais 20 dias</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Freeform 4" id="4"/>
          <p:cNvSpPr/>
          <p:nvPr/>
        </p:nvSpPr>
        <p:spPr>
          <a:xfrm flipH="false" flipV="false" rot="0">
            <a:off x="0" y="445770"/>
            <a:ext cx="18287981" cy="9395450"/>
          </a:xfrm>
          <a:custGeom>
            <a:avLst/>
            <a:gdLst/>
            <a:ahLst/>
            <a:cxnLst/>
            <a:rect r="r" b="b" t="t" l="l"/>
            <a:pathLst>
              <a:path h="9395450" w="18287981">
                <a:moveTo>
                  <a:pt x="0" y="0"/>
                </a:moveTo>
                <a:lnTo>
                  <a:pt x="18287981" y="0"/>
                </a:lnTo>
                <a:lnTo>
                  <a:pt x="18287981" y="9395450"/>
                </a:lnTo>
                <a:lnTo>
                  <a:pt x="0" y="9395450"/>
                </a:lnTo>
                <a:lnTo>
                  <a:pt x="0" y="0"/>
                </a:lnTo>
                <a:close/>
              </a:path>
            </a:pathLst>
          </a:custGeom>
          <a:blipFill>
            <a:blip r:embed="rId4"/>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690" y="581025"/>
            <a:ext cx="16230600" cy="9755505"/>
          </a:xfrm>
          <a:prstGeom prst="rect">
            <a:avLst/>
          </a:prstGeom>
        </p:spPr>
        <p:txBody>
          <a:bodyPr anchor="t" rtlCol="false" tIns="0" lIns="0" bIns="0" rIns="0">
            <a:spAutoFit/>
          </a:bodyPr>
          <a:lstStyle/>
          <a:p>
            <a:pPr algn="l">
              <a:lnSpc>
                <a:spcPts val="4800"/>
              </a:lnSpc>
            </a:pPr>
            <a:r>
              <a:rPr lang="en-US" sz="3200">
                <a:solidFill>
                  <a:srgbClr val="2F3A43"/>
                </a:solidFill>
                <a:latin typeface="Arial"/>
                <a:ea typeface="Arial"/>
                <a:cs typeface="Arial"/>
                <a:sym typeface="Arial"/>
              </a:rPr>
              <a:t>Ouvidorias não costumam permitir a interposição de recursos, o que é diferente do processo administrativo.</a:t>
            </a:r>
          </a:p>
          <a:p>
            <a:pPr algn="l">
              <a:lnSpc>
                <a:spcPts val="4800"/>
              </a:lnSpc>
            </a:pPr>
          </a:p>
          <a:p>
            <a:pPr algn="l">
              <a:lnSpc>
                <a:spcPts val="4800"/>
              </a:lnSpc>
            </a:pPr>
            <a:r>
              <a:rPr lang="en-US" sz="3200">
                <a:solidFill>
                  <a:srgbClr val="2F3A43"/>
                </a:solidFill>
                <a:latin typeface="Arial"/>
                <a:ea typeface="Arial"/>
                <a:cs typeface="Arial"/>
                <a:sym typeface="Arial"/>
              </a:rPr>
              <a:t>Usuário está satisfeito?</a:t>
            </a:r>
          </a:p>
          <a:p>
            <a:pPr algn="l">
              <a:lnSpc>
                <a:spcPts val="4800"/>
              </a:lnSpc>
            </a:pPr>
          </a:p>
          <a:p>
            <a:pPr algn="l">
              <a:lnSpc>
                <a:spcPts val="4800"/>
              </a:lnSpc>
            </a:pPr>
            <a:r>
              <a:rPr lang="en-US" sz="3200">
                <a:solidFill>
                  <a:srgbClr val="2F3A43"/>
                </a:solidFill>
                <a:latin typeface="Arial"/>
                <a:ea typeface="Arial"/>
                <a:cs typeface="Arial"/>
                <a:sym typeface="Arial"/>
              </a:rPr>
              <a:t>✔ SIM → manifestação encerrada</a:t>
            </a:r>
          </a:p>
          <a:p>
            <a:pPr algn="l">
              <a:lnSpc>
                <a:spcPts val="4800"/>
              </a:lnSpc>
            </a:pPr>
          </a:p>
          <a:p>
            <a:pPr algn="l">
              <a:lnSpc>
                <a:spcPts val="4800"/>
              </a:lnSpc>
            </a:pPr>
            <a:r>
              <a:rPr lang="en-US" sz="3200">
                <a:solidFill>
                  <a:srgbClr val="2F3A43"/>
                </a:solidFill>
                <a:latin typeface="Arial"/>
                <a:ea typeface="Arial"/>
                <a:cs typeface="Arial"/>
                <a:sym typeface="Arial"/>
              </a:rPr>
              <a:t>❌ NÃO </a:t>
            </a:r>
          </a:p>
          <a:p>
            <a:pPr algn="l">
              <a:lnSpc>
                <a:spcPts val="4800"/>
              </a:lnSpc>
            </a:pPr>
          </a:p>
          <a:p>
            <a:pPr algn="l" marL="690881" indent="-345440" lvl="1">
              <a:lnSpc>
                <a:spcPts val="4800"/>
              </a:lnSpc>
              <a:buFont typeface="Arial"/>
              <a:buChar char="•"/>
            </a:pPr>
            <a:r>
              <a:rPr lang="en-US" sz="3200">
                <a:solidFill>
                  <a:srgbClr val="2F3A43"/>
                </a:solidFill>
                <a:latin typeface="Arial"/>
                <a:ea typeface="Arial"/>
                <a:cs typeface="Arial"/>
                <a:sym typeface="Arial"/>
              </a:rPr>
              <a:t>reclamação sobre atendimento</a:t>
            </a:r>
          </a:p>
          <a:p>
            <a:pPr algn="l" marL="690881" indent="-345440" lvl="1">
              <a:lnSpc>
                <a:spcPts val="4800"/>
              </a:lnSpc>
              <a:buFont typeface="Arial"/>
              <a:buChar char="•"/>
            </a:pPr>
            <a:r>
              <a:rPr lang="en-US" sz="3200">
                <a:solidFill>
                  <a:srgbClr val="2F3A43"/>
                </a:solidFill>
                <a:latin typeface="Arial"/>
                <a:ea typeface="Arial"/>
                <a:cs typeface="Arial"/>
                <a:sym typeface="Arial"/>
              </a:rPr>
              <a:t>pedido de reavaliação</a:t>
            </a:r>
          </a:p>
          <a:p>
            <a:pPr algn="l" marL="690881" indent="-345440" lvl="1">
              <a:lnSpc>
                <a:spcPts val="4800"/>
              </a:lnSpc>
              <a:buFont typeface="Arial"/>
              <a:buChar char="•"/>
            </a:pPr>
            <a:r>
              <a:rPr lang="en-US" sz="3200">
                <a:solidFill>
                  <a:srgbClr val="2F3A43"/>
                </a:solidFill>
                <a:latin typeface="Arial"/>
                <a:ea typeface="Arial"/>
                <a:cs typeface="Arial"/>
                <a:sym typeface="Arial"/>
              </a:rPr>
              <a:t>nova manifestação - neste caso o ouvidor encaminha novamente para a área responsável</a:t>
            </a:r>
          </a:p>
          <a:p>
            <a:pPr algn="l">
              <a:lnSpc>
                <a:spcPts val="4800"/>
              </a:lnSpc>
            </a:pPr>
          </a:p>
          <a:p>
            <a:pPr algn="l">
              <a:lnSpc>
                <a:spcPts val="4800"/>
              </a:lnSpc>
              <a:spcBef>
                <a:spcPct val="0"/>
              </a:spcBef>
            </a:pPr>
          </a:p>
          <a:p>
            <a:pPr algn="l">
              <a:lnSpc>
                <a:spcPts val="4800"/>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700" y="1009650"/>
            <a:ext cx="16487110" cy="7734300"/>
          </a:xfrm>
          <a:prstGeom prst="rect">
            <a:avLst/>
          </a:prstGeom>
        </p:spPr>
        <p:txBody>
          <a:bodyPr anchor="t" rtlCol="false" tIns="0" lIns="0" bIns="0" rIns="0">
            <a:spAutoFit/>
          </a:bodyPr>
          <a:lstStyle/>
          <a:p>
            <a:pPr algn="l">
              <a:lnSpc>
                <a:spcPts val="4079"/>
              </a:lnSpc>
            </a:pPr>
            <a:r>
              <a:rPr lang="en-US" sz="3399">
                <a:solidFill>
                  <a:srgbClr val="000000"/>
                </a:solidFill>
                <a:latin typeface="Arial"/>
                <a:ea typeface="Arial"/>
                <a:cs typeface="Arial"/>
                <a:sym typeface="Arial"/>
              </a:rPr>
              <a:t>Conteúdo Programático:</a:t>
            </a:r>
          </a:p>
          <a:p>
            <a:pPr algn="l">
              <a:lnSpc>
                <a:spcPts val="4079"/>
              </a:lnSpc>
            </a:pPr>
          </a:p>
          <a:p>
            <a:pPr algn="l">
              <a:lnSpc>
                <a:spcPts val="4079"/>
              </a:lnSpc>
            </a:pPr>
            <a:r>
              <a:rPr lang="en-US" sz="3399">
                <a:solidFill>
                  <a:srgbClr val="000000"/>
                </a:solidFill>
                <a:latin typeface="Arial"/>
                <a:ea typeface="Arial"/>
                <a:cs typeface="Arial"/>
                <a:sym typeface="Arial"/>
              </a:rPr>
              <a:t>Base Legal e Normativa</a:t>
            </a:r>
          </a:p>
          <a:p>
            <a:pPr algn="l">
              <a:lnSpc>
                <a:spcPts val="4079"/>
              </a:lnSpc>
            </a:pPr>
            <a:r>
              <a:rPr lang="en-US" sz="3399">
                <a:solidFill>
                  <a:srgbClr val="000000"/>
                </a:solidFill>
                <a:latin typeface="Arial"/>
                <a:ea typeface="Arial"/>
                <a:cs typeface="Arial"/>
                <a:sym typeface="Arial"/>
              </a:rPr>
              <a:t>Finalidades e Competências</a:t>
            </a:r>
          </a:p>
          <a:p>
            <a:pPr algn="l">
              <a:lnSpc>
                <a:spcPts val="4079"/>
              </a:lnSpc>
            </a:pPr>
            <a:r>
              <a:rPr lang="en-US" sz="3399">
                <a:solidFill>
                  <a:srgbClr val="000000"/>
                </a:solidFill>
                <a:latin typeface="Arial"/>
                <a:ea typeface="Arial"/>
                <a:cs typeface="Arial"/>
                <a:sym typeface="Arial"/>
              </a:rPr>
              <a:t>Estruturação e Princípios de Funcionamento</a:t>
            </a:r>
          </a:p>
          <a:p>
            <a:pPr algn="l">
              <a:lnSpc>
                <a:spcPts val="4079"/>
              </a:lnSpc>
            </a:pPr>
            <a:r>
              <a:rPr lang="en-US" sz="3399">
                <a:solidFill>
                  <a:srgbClr val="000000"/>
                </a:solidFill>
                <a:latin typeface="Arial"/>
                <a:ea typeface="Arial"/>
                <a:cs typeface="Arial"/>
                <a:sym typeface="Arial"/>
              </a:rPr>
              <a:t>O Papel da Ouvidoria Pública</a:t>
            </a:r>
          </a:p>
          <a:p>
            <a:pPr algn="l">
              <a:lnSpc>
                <a:spcPts val="4079"/>
              </a:lnSpc>
            </a:pPr>
            <a:r>
              <a:rPr lang="en-US" sz="3399">
                <a:solidFill>
                  <a:srgbClr val="000000"/>
                </a:solidFill>
                <a:latin typeface="Arial"/>
                <a:ea typeface="Arial"/>
                <a:cs typeface="Arial"/>
                <a:sym typeface="Arial"/>
              </a:rPr>
              <a:t>Atendimento Presencial</a:t>
            </a:r>
          </a:p>
          <a:p>
            <a:pPr algn="l">
              <a:lnSpc>
                <a:spcPts val="4079"/>
              </a:lnSpc>
            </a:pPr>
            <a:r>
              <a:rPr lang="en-US" sz="3399">
                <a:solidFill>
                  <a:srgbClr val="000000"/>
                </a:solidFill>
                <a:latin typeface="Arial"/>
                <a:ea typeface="Arial"/>
                <a:cs typeface="Arial"/>
                <a:sym typeface="Arial"/>
              </a:rPr>
              <a:t>Ferramenta e-SIC</a:t>
            </a:r>
          </a:p>
          <a:p>
            <a:pPr algn="l">
              <a:lnSpc>
                <a:spcPts val="4079"/>
              </a:lnSpc>
            </a:pPr>
            <a:r>
              <a:rPr lang="en-US" sz="3399">
                <a:solidFill>
                  <a:srgbClr val="000000"/>
                </a:solidFill>
                <a:latin typeface="Arial"/>
                <a:ea typeface="Arial"/>
                <a:cs typeface="Arial"/>
                <a:sym typeface="Arial"/>
              </a:rPr>
              <a:t>Prazos e Fluxos de Resposta</a:t>
            </a:r>
          </a:p>
          <a:p>
            <a:pPr algn="l">
              <a:lnSpc>
                <a:spcPts val="4079"/>
              </a:lnSpc>
            </a:pPr>
            <a:r>
              <a:rPr lang="en-US" sz="3399">
                <a:solidFill>
                  <a:srgbClr val="000000"/>
                </a:solidFill>
                <a:latin typeface="Arial"/>
                <a:ea typeface="Arial"/>
                <a:cs typeface="Arial"/>
                <a:sym typeface="Arial"/>
              </a:rPr>
              <a:t>Recursos e Reclamações sobre o Atendimento</a:t>
            </a:r>
          </a:p>
          <a:p>
            <a:pPr algn="l">
              <a:lnSpc>
                <a:spcPts val="4079"/>
              </a:lnSpc>
            </a:pPr>
            <a:r>
              <a:rPr lang="en-US" sz="3399">
                <a:solidFill>
                  <a:srgbClr val="000000"/>
                </a:solidFill>
                <a:latin typeface="Arial"/>
                <a:ea typeface="Arial"/>
                <a:cs typeface="Arial"/>
                <a:sym typeface="Arial"/>
              </a:rPr>
              <a:t>Conselho Municipal de Usuários</a:t>
            </a:r>
          </a:p>
          <a:p>
            <a:pPr algn="l">
              <a:lnSpc>
                <a:spcPts val="4079"/>
              </a:lnSpc>
            </a:pPr>
            <a:r>
              <a:rPr lang="en-US" sz="3399">
                <a:solidFill>
                  <a:srgbClr val="000000"/>
                </a:solidFill>
                <a:latin typeface="Arial"/>
                <a:ea typeface="Arial"/>
                <a:cs typeface="Arial"/>
                <a:sym typeface="Arial"/>
              </a:rPr>
              <a:t> </a:t>
            </a:r>
          </a:p>
          <a:p>
            <a:pPr algn="l">
              <a:lnSpc>
                <a:spcPts val="4079"/>
              </a:lnSpc>
            </a:pPr>
          </a:p>
          <a:p>
            <a:pPr algn="l">
              <a:lnSpc>
                <a:spcPts val="4079"/>
              </a:lnSpc>
            </a:pPr>
          </a:p>
          <a:p>
            <a:pPr algn="l">
              <a:lnSpc>
                <a:spcPts val="4079"/>
              </a:lnSpc>
            </a:pP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700" y="3879850"/>
            <a:ext cx="16230600" cy="1600198"/>
          </a:xfrm>
          <a:prstGeom prst="rect">
            <a:avLst/>
          </a:prstGeom>
        </p:spPr>
        <p:txBody>
          <a:bodyPr anchor="t" rtlCol="false" tIns="0" lIns="0" bIns="0" rIns="0">
            <a:spAutoFit/>
          </a:bodyPr>
          <a:lstStyle/>
          <a:p>
            <a:pPr algn="ctr" marL="0" indent="0" lvl="0">
              <a:lnSpc>
                <a:spcPts val="6300"/>
              </a:lnSpc>
              <a:spcBef>
                <a:spcPct val="0"/>
              </a:spcBef>
            </a:pPr>
            <a:r>
              <a:rPr lang="en-US" b="true" sz="4500" strike="noStrike" u="none">
                <a:solidFill>
                  <a:srgbClr val="000000"/>
                </a:solidFill>
                <a:latin typeface="Arial Bold"/>
                <a:ea typeface="Arial Bold"/>
                <a:cs typeface="Arial Bold"/>
                <a:sym typeface="Arial Bold"/>
              </a:rPr>
              <a:t>e-SIC — Sistema Eletrônico do Serviço de Informação ao Cidadão</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690" y="1743649"/>
            <a:ext cx="16230600" cy="5939789"/>
          </a:xfrm>
          <a:prstGeom prst="rect">
            <a:avLst/>
          </a:prstGeom>
        </p:spPr>
        <p:txBody>
          <a:bodyPr anchor="t" rtlCol="false" tIns="0" lIns="0" bIns="0" rIns="0">
            <a:spAutoFit/>
          </a:bodyPr>
          <a:lstStyle/>
          <a:p>
            <a:pPr algn="l" marL="0" indent="0" lvl="0">
              <a:lnSpc>
                <a:spcPts val="3900"/>
              </a:lnSpc>
              <a:spcBef>
                <a:spcPct val="0"/>
              </a:spcBef>
            </a:pPr>
            <a:r>
              <a:rPr lang="en-US" sz="2600" strike="noStrike" u="none">
                <a:solidFill>
                  <a:srgbClr val="2F3A43"/>
                </a:solidFill>
                <a:latin typeface="Arial"/>
                <a:ea typeface="Arial"/>
                <a:cs typeface="Arial"/>
                <a:sym typeface="Arial"/>
              </a:rPr>
              <a:t>O e-SIC é o sistema utilizado pela administração pública para </a:t>
            </a:r>
            <a:r>
              <a:rPr lang="en-US" b="true" sz="2600" strike="noStrike" u="none">
                <a:solidFill>
                  <a:srgbClr val="2F3A43"/>
                </a:solidFill>
                <a:latin typeface="Arial Bold"/>
                <a:ea typeface="Arial Bold"/>
                <a:cs typeface="Arial Bold"/>
                <a:sym typeface="Arial Bold"/>
              </a:rPr>
              <a:t>receber e processar pedidos de acesso à informação realizados pelos cidadãos.</a:t>
            </a:r>
          </a:p>
          <a:p>
            <a:pPr algn="l" marL="0" indent="0" lvl="0">
              <a:lnSpc>
                <a:spcPts val="3900"/>
              </a:lnSpc>
              <a:spcBef>
                <a:spcPct val="0"/>
              </a:spcBef>
            </a:pPr>
          </a:p>
          <a:p>
            <a:pPr algn="l" marL="0" indent="0" lvl="0">
              <a:lnSpc>
                <a:spcPts val="3900"/>
              </a:lnSpc>
              <a:spcBef>
                <a:spcPct val="0"/>
              </a:spcBef>
            </a:pPr>
            <a:r>
              <a:rPr lang="en-US" sz="2600" strike="noStrike" u="none">
                <a:solidFill>
                  <a:srgbClr val="2F3A43"/>
                </a:solidFill>
                <a:latin typeface="Arial"/>
                <a:ea typeface="Arial"/>
                <a:cs typeface="Arial"/>
                <a:sym typeface="Arial"/>
              </a:rPr>
              <a:t>A ferramenta foi criada para </a:t>
            </a:r>
            <a:r>
              <a:rPr lang="en-US" b="true" sz="2600" strike="noStrike" u="none">
                <a:solidFill>
                  <a:srgbClr val="2F3A43"/>
                </a:solidFill>
                <a:latin typeface="Arial Bold"/>
                <a:ea typeface="Arial Bold"/>
                <a:cs typeface="Arial Bold"/>
                <a:sym typeface="Arial Bold"/>
              </a:rPr>
              <a:t>viabilizar a aplicação da Lei de Acesso à Informação </a:t>
            </a:r>
            <a:r>
              <a:rPr lang="en-US" sz="2600" strike="noStrike" u="none">
                <a:solidFill>
                  <a:srgbClr val="2F3A43"/>
                </a:solidFill>
                <a:latin typeface="Arial"/>
                <a:ea typeface="Arial"/>
                <a:cs typeface="Arial"/>
                <a:sym typeface="Arial"/>
              </a:rPr>
              <a:t>(Lei nº 12.527/2011).</a:t>
            </a:r>
          </a:p>
          <a:p>
            <a:pPr algn="l" marL="0" indent="0" lvl="0">
              <a:lnSpc>
                <a:spcPts val="3900"/>
              </a:lnSpc>
              <a:spcBef>
                <a:spcPct val="0"/>
              </a:spcBef>
            </a:pPr>
          </a:p>
          <a:p>
            <a:pPr algn="l" marL="0" indent="0" lvl="0">
              <a:lnSpc>
                <a:spcPts val="3900"/>
              </a:lnSpc>
              <a:spcBef>
                <a:spcPct val="0"/>
              </a:spcBef>
            </a:pPr>
            <a:r>
              <a:rPr lang="en-US" sz="2600" strike="noStrike" u="none">
                <a:solidFill>
                  <a:srgbClr val="2F3A43"/>
                </a:solidFill>
                <a:latin typeface="Arial"/>
                <a:ea typeface="Arial"/>
                <a:cs typeface="Arial"/>
                <a:sym typeface="Arial"/>
              </a:rPr>
              <a:t>Por meio do e-SIC, qualquer cidadão pode:</a:t>
            </a:r>
          </a:p>
          <a:p>
            <a:pPr algn="l" marL="0" indent="0" lvl="0">
              <a:lnSpc>
                <a:spcPts val="3900"/>
              </a:lnSpc>
              <a:spcBef>
                <a:spcPct val="0"/>
              </a:spcBef>
            </a:pPr>
          </a:p>
          <a:p>
            <a:pPr algn="l" marL="0" indent="0" lvl="0">
              <a:lnSpc>
                <a:spcPts val="3900"/>
              </a:lnSpc>
              <a:spcBef>
                <a:spcPct val="0"/>
              </a:spcBef>
            </a:pPr>
            <a:r>
              <a:rPr lang="en-US" sz="2600" strike="noStrike" u="none">
                <a:solidFill>
                  <a:srgbClr val="2F3A43"/>
                </a:solidFill>
                <a:latin typeface="Arial"/>
                <a:ea typeface="Arial"/>
                <a:cs typeface="Arial"/>
                <a:sym typeface="Arial"/>
              </a:rPr>
              <a:t>• solicitar informações públicas</a:t>
            </a:r>
          </a:p>
          <a:p>
            <a:pPr algn="l" marL="0" indent="0" lvl="0">
              <a:lnSpc>
                <a:spcPts val="3900"/>
              </a:lnSpc>
              <a:spcBef>
                <a:spcPct val="0"/>
              </a:spcBef>
            </a:pPr>
            <a:r>
              <a:rPr lang="en-US" sz="2600" strike="noStrike" u="none">
                <a:solidFill>
                  <a:srgbClr val="2F3A43"/>
                </a:solidFill>
                <a:latin typeface="Arial"/>
                <a:ea typeface="Arial"/>
                <a:cs typeface="Arial"/>
                <a:sym typeface="Arial"/>
              </a:rPr>
              <a:t>• acompanhar o andamento do pedido</a:t>
            </a:r>
          </a:p>
          <a:p>
            <a:pPr algn="l" marL="0" indent="0" lvl="0">
              <a:lnSpc>
                <a:spcPts val="3900"/>
              </a:lnSpc>
              <a:spcBef>
                <a:spcPct val="0"/>
              </a:spcBef>
            </a:pPr>
            <a:r>
              <a:rPr lang="en-US" sz="2600" strike="noStrike" u="none">
                <a:solidFill>
                  <a:srgbClr val="2F3A43"/>
                </a:solidFill>
                <a:latin typeface="Arial"/>
                <a:ea typeface="Arial"/>
                <a:cs typeface="Arial"/>
                <a:sym typeface="Arial"/>
              </a:rPr>
              <a:t>• receber a resposta do órgão público</a:t>
            </a:r>
          </a:p>
          <a:p>
            <a:pPr algn="l" marL="0" indent="0" lvl="0">
              <a:lnSpc>
                <a:spcPts val="3900"/>
              </a:lnSpc>
              <a:spcBef>
                <a:spcPct val="0"/>
              </a:spcBef>
            </a:pPr>
          </a:p>
          <a:p>
            <a:pPr algn="l" marL="0" indent="0" lvl="0">
              <a:lnSpc>
                <a:spcPts val="3900"/>
              </a:lnSpc>
              <a:spcBef>
                <a:spcPct val="0"/>
              </a:spcBef>
            </a:pPr>
            <a:r>
              <a:rPr lang="en-US" sz="2600" strike="noStrike" u="none">
                <a:solidFill>
                  <a:srgbClr val="2F3A43"/>
                </a:solidFill>
                <a:latin typeface="Arial"/>
                <a:ea typeface="Arial"/>
                <a:cs typeface="Arial"/>
                <a:sym typeface="Arial"/>
              </a:rPr>
              <a:t>O sistema fortalece a transparência e o acesso às informações governamentais.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Freeform 4" id="4"/>
          <p:cNvSpPr/>
          <p:nvPr/>
        </p:nvSpPr>
        <p:spPr>
          <a:xfrm flipH="false" flipV="false" rot="0">
            <a:off x="1028700" y="2853051"/>
            <a:ext cx="16230600" cy="5592387"/>
          </a:xfrm>
          <a:custGeom>
            <a:avLst/>
            <a:gdLst/>
            <a:ahLst/>
            <a:cxnLst/>
            <a:rect r="r" b="b" t="t" l="l"/>
            <a:pathLst>
              <a:path h="5592387" w="16230600">
                <a:moveTo>
                  <a:pt x="0" y="0"/>
                </a:moveTo>
                <a:lnTo>
                  <a:pt x="16230600" y="0"/>
                </a:lnTo>
                <a:lnTo>
                  <a:pt x="16230600" y="5592387"/>
                </a:lnTo>
                <a:lnTo>
                  <a:pt x="0" y="5592387"/>
                </a:lnTo>
                <a:lnTo>
                  <a:pt x="0" y="0"/>
                </a:lnTo>
                <a:close/>
              </a:path>
            </a:pathLst>
          </a:custGeom>
          <a:blipFill>
            <a:blip r:embed="rId4"/>
            <a:stretch>
              <a:fillRect l="0" t="0" r="-1340" b="0"/>
            </a:stretch>
          </a:blipFill>
        </p:spPr>
      </p:sp>
      <p:sp>
        <p:nvSpPr>
          <p:cNvPr name="TextBox 5" id="5"/>
          <p:cNvSpPr txBox="true"/>
          <p:nvPr/>
        </p:nvSpPr>
        <p:spPr>
          <a:xfrm rot="0">
            <a:off x="1028700" y="1530982"/>
            <a:ext cx="16230600" cy="1977389"/>
          </a:xfrm>
          <a:prstGeom prst="rect">
            <a:avLst/>
          </a:prstGeom>
        </p:spPr>
        <p:txBody>
          <a:bodyPr anchor="t" rtlCol="false" tIns="0" lIns="0" bIns="0" rIns="0">
            <a:spAutoFit/>
          </a:bodyPr>
          <a:lstStyle/>
          <a:p>
            <a:pPr algn="l" marL="0" indent="0" lvl="0">
              <a:lnSpc>
                <a:spcPts val="3900"/>
              </a:lnSpc>
              <a:spcBef>
                <a:spcPct val="0"/>
              </a:spcBef>
            </a:pPr>
            <a:r>
              <a:rPr lang="en-US" sz="2600" strike="noStrike" u="none">
                <a:solidFill>
                  <a:srgbClr val="2F3A43"/>
                </a:solidFill>
                <a:latin typeface="Arial"/>
                <a:ea typeface="Arial"/>
                <a:cs typeface="Arial"/>
                <a:sym typeface="Arial"/>
              </a:rPr>
              <a:t>Embora ambos sejam canais de comunicação com o cidadão, ouvidoria e e-SIC possuem finalidades diferentes.</a:t>
            </a:r>
          </a:p>
          <a:p>
            <a:pPr algn="l" marL="0" indent="0" lvl="0">
              <a:lnSpc>
                <a:spcPts val="3900"/>
              </a:lnSpc>
              <a:spcBef>
                <a:spcPct val="0"/>
              </a:spcBef>
            </a:pPr>
          </a:p>
          <a:p>
            <a:pPr algn="l" marL="0" indent="0" lvl="0">
              <a:lnSpc>
                <a:spcPts val="3900"/>
              </a:lnSpc>
              <a:spcBef>
                <a:spcPct val="0"/>
              </a:spcBef>
            </a:pP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700" y="4324351"/>
            <a:ext cx="16230600" cy="995677"/>
          </a:xfrm>
          <a:prstGeom prst="rect">
            <a:avLst/>
          </a:prstGeom>
        </p:spPr>
        <p:txBody>
          <a:bodyPr anchor="t" rtlCol="false" tIns="0" lIns="0" bIns="0" rIns="0">
            <a:spAutoFit/>
          </a:bodyPr>
          <a:lstStyle/>
          <a:p>
            <a:pPr algn="l">
              <a:lnSpc>
                <a:spcPts val="3920"/>
              </a:lnSpc>
              <a:spcBef>
                <a:spcPct val="0"/>
              </a:spcBef>
            </a:pPr>
            <a:r>
              <a:rPr lang="en-US" b="true" sz="2800">
                <a:solidFill>
                  <a:srgbClr val="2F3A43"/>
                </a:solidFill>
                <a:latin typeface="Arial Bold"/>
                <a:ea typeface="Arial Bold"/>
                <a:cs typeface="Arial Bold"/>
                <a:sym typeface="Arial Bold"/>
              </a:rPr>
              <a:t>A ouvidoria trata manifestações sobre serviços públicos, enquanto o e-SIC trata pedidos de informação pública.</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700" y="2437908"/>
            <a:ext cx="16230600" cy="3958589"/>
          </a:xfrm>
          <a:prstGeom prst="rect">
            <a:avLst/>
          </a:prstGeom>
        </p:spPr>
        <p:txBody>
          <a:bodyPr anchor="t" rtlCol="false" tIns="0" lIns="0" bIns="0" rIns="0">
            <a:spAutoFit/>
          </a:bodyPr>
          <a:lstStyle/>
          <a:p>
            <a:pPr algn="l" marL="0" indent="0" lvl="0">
              <a:lnSpc>
                <a:spcPts val="3900"/>
              </a:lnSpc>
              <a:spcBef>
                <a:spcPct val="0"/>
              </a:spcBef>
            </a:pPr>
            <a:r>
              <a:rPr lang="en-US" sz="2600" strike="noStrike" u="none">
                <a:solidFill>
                  <a:srgbClr val="2F3A43"/>
                </a:solidFill>
                <a:latin typeface="Arial"/>
                <a:ea typeface="Arial"/>
                <a:cs typeface="Arial"/>
                <a:sym typeface="Arial"/>
              </a:rPr>
              <a:t>O funcionamento do e-SIC segue um fluxo estruturado:</a:t>
            </a:r>
          </a:p>
          <a:p>
            <a:pPr algn="l" marL="0" indent="0" lvl="0">
              <a:lnSpc>
                <a:spcPts val="3900"/>
              </a:lnSpc>
              <a:spcBef>
                <a:spcPct val="0"/>
              </a:spcBef>
            </a:pPr>
          </a:p>
          <a:p>
            <a:pPr algn="l" marL="0" indent="0" lvl="0">
              <a:lnSpc>
                <a:spcPts val="3900"/>
              </a:lnSpc>
              <a:spcBef>
                <a:spcPct val="0"/>
              </a:spcBef>
            </a:pPr>
            <a:r>
              <a:rPr lang="en-US" b="true" sz="2600" strike="noStrike" u="none">
                <a:solidFill>
                  <a:srgbClr val="2F3A43"/>
                </a:solidFill>
                <a:latin typeface="Arial Bold"/>
                <a:ea typeface="Arial Bold"/>
                <a:cs typeface="Arial Bold"/>
                <a:sym typeface="Arial Bold"/>
              </a:rPr>
              <a:t>1️⃣ cidadão registra pedido de informação</a:t>
            </a:r>
          </a:p>
          <a:p>
            <a:pPr algn="l" marL="0" indent="0" lvl="0">
              <a:lnSpc>
                <a:spcPts val="3900"/>
              </a:lnSpc>
              <a:spcBef>
                <a:spcPct val="0"/>
              </a:spcBef>
            </a:pPr>
            <a:r>
              <a:rPr lang="en-US" b="true" sz="2600" strike="noStrike" u="none">
                <a:solidFill>
                  <a:srgbClr val="2F3A43"/>
                </a:solidFill>
                <a:latin typeface="Arial Bold"/>
                <a:ea typeface="Arial Bold"/>
                <a:cs typeface="Arial Bold"/>
                <a:sym typeface="Arial Bold"/>
              </a:rPr>
              <a:t>2️⃣ órgão público analisa a solicitação</a:t>
            </a:r>
          </a:p>
          <a:p>
            <a:pPr algn="l" marL="0" indent="0" lvl="0">
              <a:lnSpc>
                <a:spcPts val="3900"/>
              </a:lnSpc>
              <a:spcBef>
                <a:spcPct val="0"/>
              </a:spcBef>
            </a:pPr>
            <a:r>
              <a:rPr lang="en-US" b="true" sz="2600" strike="noStrike" u="none">
                <a:solidFill>
                  <a:srgbClr val="2F3A43"/>
                </a:solidFill>
                <a:latin typeface="Arial Bold"/>
                <a:ea typeface="Arial Bold"/>
                <a:cs typeface="Arial Bold"/>
                <a:sym typeface="Arial Bold"/>
              </a:rPr>
              <a:t>3️⃣ área responsável reúne as informações</a:t>
            </a:r>
          </a:p>
          <a:p>
            <a:pPr algn="l" marL="0" indent="0" lvl="0">
              <a:lnSpc>
                <a:spcPts val="3900"/>
              </a:lnSpc>
              <a:spcBef>
                <a:spcPct val="0"/>
              </a:spcBef>
            </a:pPr>
            <a:r>
              <a:rPr lang="en-US" b="true" sz="2600" strike="noStrike" u="none">
                <a:solidFill>
                  <a:srgbClr val="2F3A43"/>
                </a:solidFill>
                <a:latin typeface="Arial Bold"/>
                <a:ea typeface="Arial Bold"/>
                <a:cs typeface="Arial Bold"/>
                <a:sym typeface="Arial Bold"/>
              </a:rPr>
              <a:t>4️⃣ resposta é encaminhada ao solicitante</a:t>
            </a:r>
          </a:p>
          <a:p>
            <a:pPr algn="l" marL="0" indent="0" lvl="0">
              <a:lnSpc>
                <a:spcPts val="3900"/>
              </a:lnSpc>
              <a:spcBef>
                <a:spcPct val="0"/>
              </a:spcBef>
            </a:pPr>
          </a:p>
          <a:p>
            <a:pPr algn="l" marL="0" indent="0" lvl="0">
              <a:lnSpc>
                <a:spcPts val="3900"/>
              </a:lnSpc>
              <a:spcBef>
                <a:spcPct val="0"/>
              </a:spcBef>
            </a:pPr>
            <a:r>
              <a:rPr lang="en-US" sz="2600" strike="noStrike" u="none">
                <a:solidFill>
                  <a:srgbClr val="2F3A43"/>
                </a:solidFill>
                <a:latin typeface="Arial"/>
                <a:ea typeface="Arial"/>
                <a:cs typeface="Arial"/>
                <a:sym typeface="Arial"/>
              </a:rPr>
              <a:t>O cidadão pode acompanhar todo o andamento do pedido pelo sistema.</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Freeform 4" id="4"/>
          <p:cNvSpPr/>
          <p:nvPr/>
        </p:nvSpPr>
        <p:spPr>
          <a:xfrm flipH="false" flipV="false" rot="0">
            <a:off x="853703" y="1598295"/>
            <a:ext cx="16125003" cy="7296564"/>
          </a:xfrm>
          <a:custGeom>
            <a:avLst/>
            <a:gdLst/>
            <a:ahLst/>
            <a:cxnLst/>
            <a:rect r="r" b="b" t="t" l="l"/>
            <a:pathLst>
              <a:path h="7296564" w="16125003">
                <a:moveTo>
                  <a:pt x="0" y="0"/>
                </a:moveTo>
                <a:lnTo>
                  <a:pt x="16125003" y="0"/>
                </a:lnTo>
                <a:lnTo>
                  <a:pt x="16125003" y="7296564"/>
                </a:lnTo>
                <a:lnTo>
                  <a:pt x="0" y="7296564"/>
                </a:lnTo>
                <a:lnTo>
                  <a:pt x="0" y="0"/>
                </a:lnTo>
                <a:close/>
              </a:path>
            </a:pathLst>
          </a:custGeom>
          <a:blipFill>
            <a:blip r:embed="rId4"/>
            <a:stretch>
              <a:fillRect l="0" t="0" r="0" b="0"/>
            </a:stretch>
          </a:blipFill>
        </p:spPr>
      </p:sp>
      <p:sp>
        <p:nvSpPr>
          <p:cNvPr name="TextBox 5" id="5"/>
          <p:cNvSpPr txBox="true"/>
          <p:nvPr/>
        </p:nvSpPr>
        <p:spPr>
          <a:xfrm rot="0">
            <a:off x="1028690" y="904875"/>
            <a:ext cx="16230600" cy="693420"/>
          </a:xfrm>
          <a:prstGeom prst="rect">
            <a:avLst/>
          </a:prstGeom>
        </p:spPr>
        <p:txBody>
          <a:bodyPr anchor="t" rtlCol="false" tIns="0" lIns="0" bIns="0" rIns="0">
            <a:spAutoFit/>
          </a:bodyPr>
          <a:lstStyle/>
          <a:p>
            <a:pPr algn="l" marL="0" indent="0" lvl="0">
              <a:lnSpc>
                <a:spcPts val="5699"/>
              </a:lnSpc>
              <a:spcBef>
                <a:spcPct val="0"/>
              </a:spcBef>
            </a:pPr>
            <a:r>
              <a:rPr lang="en-US" b="true" sz="3799">
                <a:solidFill>
                  <a:srgbClr val="2F3A43"/>
                </a:solidFill>
                <a:latin typeface="Arial Bold"/>
                <a:ea typeface="Arial Bold"/>
                <a:cs typeface="Arial Bold"/>
                <a:sym typeface="Arial Bold"/>
              </a:rPr>
              <a:t>Processo e recurso:</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700" y="2960715"/>
            <a:ext cx="16230600" cy="2967989"/>
          </a:xfrm>
          <a:prstGeom prst="rect">
            <a:avLst/>
          </a:prstGeom>
        </p:spPr>
        <p:txBody>
          <a:bodyPr anchor="t" rtlCol="false" tIns="0" lIns="0" bIns="0" rIns="0">
            <a:spAutoFit/>
          </a:bodyPr>
          <a:lstStyle/>
          <a:p>
            <a:pPr algn="l" marL="0" indent="0" lvl="0">
              <a:lnSpc>
                <a:spcPts val="3900"/>
              </a:lnSpc>
              <a:spcBef>
                <a:spcPct val="0"/>
              </a:spcBef>
            </a:pPr>
            <a:r>
              <a:rPr lang="en-US" sz="2600" strike="noStrike" u="none">
                <a:solidFill>
                  <a:srgbClr val="2F3A43"/>
                </a:solidFill>
                <a:latin typeface="Arial"/>
                <a:ea typeface="Arial"/>
                <a:cs typeface="Arial"/>
                <a:sym typeface="Arial"/>
              </a:rPr>
              <a:t>De acordo com a Lei nº 12.527/2011:</a:t>
            </a:r>
          </a:p>
          <a:p>
            <a:pPr algn="l" marL="0" indent="0" lvl="0">
              <a:lnSpc>
                <a:spcPts val="3900"/>
              </a:lnSpc>
              <a:spcBef>
                <a:spcPct val="0"/>
              </a:spcBef>
            </a:pPr>
          </a:p>
          <a:p>
            <a:pPr algn="l" marL="0" indent="0" lvl="0">
              <a:lnSpc>
                <a:spcPts val="3900"/>
              </a:lnSpc>
              <a:spcBef>
                <a:spcPct val="0"/>
              </a:spcBef>
            </a:pPr>
            <a:r>
              <a:rPr lang="en-US" sz="2600" strike="noStrike" u="none">
                <a:solidFill>
                  <a:srgbClr val="2F3A43"/>
                </a:solidFill>
                <a:latin typeface="Arial"/>
                <a:ea typeface="Arial"/>
                <a:cs typeface="Arial"/>
                <a:sym typeface="Arial"/>
              </a:rPr>
              <a:t>• prazo inicial de resposta: 20 dias</a:t>
            </a:r>
          </a:p>
          <a:p>
            <a:pPr algn="l" marL="0" indent="0" lvl="0">
              <a:lnSpc>
                <a:spcPts val="3900"/>
              </a:lnSpc>
              <a:spcBef>
                <a:spcPct val="0"/>
              </a:spcBef>
            </a:pPr>
            <a:r>
              <a:rPr lang="en-US" sz="2600" strike="noStrike" u="none">
                <a:solidFill>
                  <a:srgbClr val="2F3A43"/>
                </a:solidFill>
                <a:latin typeface="Arial"/>
                <a:ea typeface="Arial"/>
                <a:cs typeface="Arial"/>
                <a:sym typeface="Arial"/>
              </a:rPr>
              <a:t>• possibilidade de prorrogação: mais 10 dias, mediante justificativa</a:t>
            </a:r>
          </a:p>
          <a:p>
            <a:pPr algn="l" marL="0" indent="0" lvl="0">
              <a:lnSpc>
                <a:spcPts val="3900"/>
              </a:lnSpc>
              <a:spcBef>
                <a:spcPct val="0"/>
              </a:spcBef>
            </a:pPr>
          </a:p>
          <a:p>
            <a:pPr algn="l" marL="0" indent="0" lvl="0">
              <a:lnSpc>
                <a:spcPts val="3900"/>
              </a:lnSpc>
              <a:spcBef>
                <a:spcPct val="0"/>
              </a:spcBef>
            </a:pPr>
            <a:r>
              <a:rPr lang="en-US" sz="2600" strike="noStrike" u="none">
                <a:solidFill>
                  <a:srgbClr val="2F3A43"/>
                </a:solidFill>
                <a:latin typeface="Arial"/>
                <a:ea typeface="Arial"/>
                <a:cs typeface="Arial"/>
                <a:sym typeface="Arial"/>
              </a:rPr>
              <a:t>Caso o pedido seja negado ou parcialmente atendido, o cidadão pode apresentar recurso administrativo</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690" y="4493637"/>
            <a:ext cx="16230600" cy="800098"/>
          </a:xfrm>
          <a:prstGeom prst="rect">
            <a:avLst/>
          </a:prstGeom>
        </p:spPr>
        <p:txBody>
          <a:bodyPr anchor="t" rtlCol="false" tIns="0" lIns="0" bIns="0" rIns="0">
            <a:spAutoFit/>
          </a:bodyPr>
          <a:lstStyle/>
          <a:p>
            <a:pPr algn="ctr" marL="0" indent="0" lvl="0">
              <a:lnSpc>
                <a:spcPts val="6300"/>
              </a:lnSpc>
              <a:spcBef>
                <a:spcPct val="0"/>
              </a:spcBef>
            </a:pPr>
            <a:r>
              <a:rPr lang="en-US" b="true" sz="4500">
                <a:solidFill>
                  <a:srgbClr val="000000"/>
                </a:solidFill>
                <a:latin typeface="Arial Bold"/>
                <a:ea typeface="Arial Bold"/>
                <a:cs typeface="Arial Bold"/>
                <a:sym typeface="Arial Bold"/>
              </a:rPr>
              <a:t>Conselho de Usuários </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700" y="1620892"/>
            <a:ext cx="16230600" cy="6061710"/>
          </a:xfrm>
          <a:prstGeom prst="rect">
            <a:avLst/>
          </a:prstGeom>
        </p:spPr>
        <p:txBody>
          <a:bodyPr anchor="t" rtlCol="false" tIns="0" lIns="0" bIns="0" rIns="0">
            <a:spAutoFit/>
          </a:bodyPr>
          <a:lstStyle/>
          <a:p>
            <a:pPr algn="l">
              <a:lnSpc>
                <a:spcPts val="4350"/>
              </a:lnSpc>
            </a:pPr>
            <a:r>
              <a:rPr lang="en-US" sz="2900">
                <a:solidFill>
                  <a:srgbClr val="2F3A43"/>
                </a:solidFill>
                <a:latin typeface="Arial"/>
                <a:ea typeface="Arial"/>
                <a:cs typeface="Arial"/>
                <a:sym typeface="Arial"/>
              </a:rPr>
              <a:t> Conselho de Usuários de Serviços Públicos é</a:t>
            </a:r>
            <a:r>
              <a:rPr lang="en-US" sz="2900" u="sng" b="true">
                <a:solidFill>
                  <a:srgbClr val="2F3A43"/>
                </a:solidFill>
                <a:latin typeface="Arial Bold"/>
                <a:ea typeface="Arial Bold"/>
                <a:cs typeface="Arial Bold"/>
                <a:sym typeface="Arial Bold"/>
              </a:rPr>
              <a:t> um mecanismo de participação social previsto na Lei nº 13.460/2017</a:t>
            </a:r>
            <a:r>
              <a:rPr lang="en-US" sz="2900">
                <a:solidFill>
                  <a:srgbClr val="2F3A43"/>
                </a:solidFill>
                <a:latin typeface="Arial"/>
                <a:ea typeface="Arial"/>
                <a:cs typeface="Arial"/>
                <a:sym typeface="Arial"/>
              </a:rPr>
              <a:t>, que permite aos cidadãos colaborar na avaliação e melhoria dos serviços públicos.</a:t>
            </a:r>
          </a:p>
          <a:p>
            <a:pPr algn="l">
              <a:lnSpc>
                <a:spcPts val="4350"/>
              </a:lnSpc>
            </a:pPr>
          </a:p>
          <a:p>
            <a:pPr algn="l">
              <a:lnSpc>
                <a:spcPts val="4350"/>
              </a:lnSpc>
            </a:pPr>
            <a:r>
              <a:rPr lang="en-US" sz="2900">
                <a:solidFill>
                  <a:srgbClr val="2F3A43"/>
                </a:solidFill>
                <a:latin typeface="Arial"/>
                <a:ea typeface="Arial"/>
                <a:cs typeface="Arial"/>
                <a:sym typeface="Arial"/>
              </a:rPr>
              <a:t>Esse conselho é f</a:t>
            </a:r>
            <a:r>
              <a:rPr lang="en-US" sz="2900" b="true">
                <a:solidFill>
                  <a:srgbClr val="2F3A43"/>
                </a:solidFill>
                <a:latin typeface="Arial Bold"/>
                <a:ea typeface="Arial Bold"/>
                <a:cs typeface="Arial Bold"/>
                <a:sym typeface="Arial Bold"/>
              </a:rPr>
              <a:t>ormado por usuários dos serviços públicos, que atuam voluntariamente contribuindo com sugestões, avaliações e recomendações para o aperfeiçoamento da gestão pública.</a:t>
            </a:r>
          </a:p>
          <a:p>
            <a:pPr algn="l">
              <a:lnSpc>
                <a:spcPts val="4350"/>
              </a:lnSpc>
            </a:pPr>
          </a:p>
          <a:p>
            <a:pPr algn="l">
              <a:lnSpc>
                <a:spcPts val="4350"/>
              </a:lnSpc>
            </a:pPr>
            <a:r>
              <a:rPr lang="en-US" sz="2900">
                <a:solidFill>
                  <a:srgbClr val="2F3A43"/>
                </a:solidFill>
                <a:latin typeface="Arial"/>
                <a:ea typeface="Arial"/>
                <a:cs typeface="Arial"/>
                <a:sym typeface="Arial"/>
              </a:rPr>
              <a:t>Seu objetivo é f</a:t>
            </a:r>
            <a:r>
              <a:rPr lang="en-US" sz="2900" b="true">
                <a:solidFill>
                  <a:srgbClr val="2F3A43"/>
                </a:solidFill>
                <a:latin typeface="Arial Bold"/>
                <a:ea typeface="Arial Bold"/>
                <a:cs typeface="Arial Bold"/>
                <a:sym typeface="Arial Bold"/>
              </a:rPr>
              <a:t>ortalecer o diálogo entre a sociedade e a administração pública,</a:t>
            </a:r>
            <a:r>
              <a:rPr lang="en-US" sz="2900">
                <a:solidFill>
                  <a:srgbClr val="2F3A43"/>
                </a:solidFill>
                <a:latin typeface="Arial"/>
                <a:ea typeface="Arial"/>
                <a:cs typeface="Arial"/>
                <a:sym typeface="Arial"/>
              </a:rPr>
              <a:t> promovendo maior transparência, participação cidadã e melhoria na qualidade dos serviços prestados.</a:t>
            </a:r>
          </a:p>
          <a:p>
            <a:pPr algn="l" marL="0" indent="0" lvl="0">
              <a:lnSpc>
                <a:spcPts val="4350"/>
              </a:lnSpc>
              <a:spcBef>
                <a:spcPct val="0"/>
              </a:spcBef>
            </a:pP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700" y="2263140"/>
            <a:ext cx="17259300" cy="4404360"/>
          </a:xfrm>
          <a:prstGeom prst="rect">
            <a:avLst/>
          </a:prstGeom>
        </p:spPr>
        <p:txBody>
          <a:bodyPr anchor="t" rtlCol="false" tIns="0" lIns="0" bIns="0" rIns="0">
            <a:spAutoFit/>
          </a:bodyPr>
          <a:lstStyle/>
          <a:p>
            <a:pPr algn="l" marL="0" indent="0" lvl="0">
              <a:lnSpc>
                <a:spcPts val="4350"/>
              </a:lnSpc>
              <a:spcBef>
                <a:spcPct val="0"/>
              </a:spcBef>
            </a:pPr>
            <a:r>
              <a:rPr lang="en-US" sz="2900" strike="noStrike">
                <a:solidFill>
                  <a:srgbClr val="2F3A43"/>
                </a:solidFill>
                <a:latin typeface="Arial"/>
                <a:ea typeface="Arial"/>
                <a:cs typeface="Arial"/>
                <a:sym typeface="Arial"/>
              </a:rPr>
              <a:t>Podem participar, por exemplo:</a:t>
            </a:r>
          </a:p>
          <a:p>
            <a:pPr algn="l" marL="0" indent="0" lvl="0">
              <a:lnSpc>
                <a:spcPts val="4350"/>
              </a:lnSpc>
              <a:spcBef>
                <a:spcPct val="0"/>
              </a:spcBef>
            </a:pPr>
          </a:p>
          <a:p>
            <a:pPr algn="l" marL="0" indent="0" lvl="0">
              <a:lnSpc>
                <a:spcPts val="4350"/>
              </a:lnSpc>
              <a:spcBef>
                <a:spcPct val="0"/>
              </a:spcBef>
            </a:pPr>
            <a:r>
              <a:rPr lang="en-US" sz="2900" strike="noStrike">
                <a:solidFill>
                  <a:srgbClr val="2F3A43"/>
                </a:solidFill>
                <a:latin typeface="Arial"/>
                <a:ea typeface="Arial"/>
                <a:cs typeface="Arial"/>
                <a:sym typeface="Arial"/>
              </a:rPr>
              <a:t>• cidadãos que utilizam serviços públicos municipais</a:t>
            </a:r>
          </a:p>
          <a:p>
            <a:pPr algn="l" marL="0" indent="0" lvl="0">
              <a:lnSpc>
                <a:spcPts val="4350"/>
              </a:lnSpc>
              <a:spcBef>
                <a:spcPct val="0"/>
              </a:spcBef>
            </a:pPr>
            <a:r>
              <a:rPr lang="en-US" sz="2900" strike="noStrike">
                <a:solidFill>
                  <a:srgbClr val="2F3A43"/>
                </a:solidFill>
                <a:latin typeface="Arial"/>
                <a:ea typeface="Arial"/>
                <a:cs typeface="Arial"/>
                <a:sym typeface="Arial"/>
              </a:rPr>
              <a:t>• representantes da sociedade civil</a:t>
            </a:r>
          </a:p>
          <a:p>
            <a:pPr algn="l" marL="0" indent="0" lvl="0">
              <a:lnSpc>
                <a:spcPts val="4350"/>
              </a:lnSpc>
              <a:spcBef>
                <a:spcPct val="0"/>
              </a:spcBef>
            </a:pPr>
            <a:r>
              <a:rPr lang="en-US" sz="2900" strike="noStrike">
                <a:solidFill>
                  <a:srgbClr val="2F3A43"/>
                </a:solidFill>
                <a:latin typeface="Arial"/>
                <a:ea typeface="Arial"/>
                <a:cs typeface="Arial"/>
                <a:sym typeface="Arial"/>
              </a:rPr>
              <a:t>• membros da comunidade interessados na melhoria dos serviços públicos</a:t>
            </a:r>
          </a:p>
          <a:p>
            <a:pPr algn="l" marL="0" indent="0" lvl="0">
              <a:lnSpc>
                <a:spcPts val="4350"/>
              </a:lnSpc>
              <a:spcBef>
                <a:spcPct val="0"/>
              </a:spcBef>
            </a:pPr>
          </a:p>
          <a:p>
            <a:pPr algn="l" marL="0" indent="0" lvl="0">
              <a:lnSpc>
                <a:spcPts val="4350"/>
              </a:lnSpc>
              <a:spcBef>
                <a:spcPct val="0"/>
              </a:spcBef>
            </a:pPr>
            <a:r>
              <a:rPr lang="en-US" sz="2900" strike="noStrike">
                <a:solidFill>
                  <a:srgbClr val="2F3A43"/>
                </a:solidFill>
                <a:latin typeface="Arial"/>
                <a:ea typeface="Arial"/>
                <a:cs typeface="Arial"/>
                <a:sym typeface="Arial"/>
              </a:rPr>
              <a:t>A participação no conselho busca garantir que a avaliação dos serviços seja feita diretamente pelos usuários.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700" y="4435602"/>
            <a:ext cx="16230600" cy="1482471"/>
          </a:xfrm>
          <a:prstGeom prst="rect">
            <a:avLst/>
          </a:prstGeom>
        </p:spPr>
        <p:txBody>
          <a:bodyPr anchor="t" rtlCol="false" tIns="0" lIns="0" bIns="0" rIns="0">
            <a:spAutoFit/>
          </a:bodyPr>
          <a:lstStyle/>
          <a:p>
            <a:pPr algn="ctr">
              <a:lnSpc>
                <a:spcPts val="5832"/>
              </a:lnSpc>
            </a:pPr>
            <a:r>
              <a:rPr lang="en-US" sz="5400" spc="50">
                <a:solidFill>
                  <a:srgbClr val="000000"/>
                </a:solidFill>
                <a:latin typeface="Arial Nova"/>
                <a:ea typeface="Arial Nova"/>
                <a:cs typeface="Arial Nova"/>
                <a:sym typeface="Arial Nova"/>
              </a:rPr>
              <a:t>BASES LEGAIS E NORMATIVAS DAS OUVIDORIAS PÚBLICAS </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700" y="2977515"/>
            <a:ext cx="16230600" cy="3299460"/>
          </a:xfrm>
          <a:prstGeom prst="rect">
            <a:avLst/>
          </a:prstGeom>
        </p:spPr>
        <p:txBody>
          <a:bodyPr anchor="t" rtlCol="false" tIns="0" lIns="0" bIns="0" rIns="0">
            <a:spAutoFit/>
          </a:bodyPr>
          <a:lstStyle/>
          <a:p>
            <a:pPr algn="l" marL="0" indent="0" lvl="0">
              <a:lnSpc>
                <a:spcPts val="4350"/>
              </a:lnSpc>
              <a:spcBef>
                <a:spcPct val="0"/>
              </a:spcBef>
            </a:pPr>
            <a:r>
              <a:rPr lang="en-US" sz="2900" strike="noStrike" u="none">
                <a:solidFill>
                  <a:srgbClr val="2F3A43"/>
                </a:solidFill>
                <a:latin typeface="Arial"/>
                <a:ea typeface="Arial"/>
                <a:cs typeface="Arial"/>
                <a:sym typeface="Arial"/>
              </a:rPr>
              <a:t>Funções do Conselho de Usuários</a:t>
            </a:r>
          </a:p>
          <a:p>
            <a:pPr algn="l" marL="0" indent="0" lvl="0">
              <a:lnSpc>
                <a:spcPts val="4350"/>
              </a:lnSpc>
              <a:spcBef>
                <a:spcPct val="0"/>
              </a:spcBef>
            </a:pPr>
          </a:p>
          <a:p>
            <a:pPr algn="l" marL="0" indent="0" lvl="0">
              <a:lnSpc>
                <a:spcPts val="4350"/>
              </a:lnSpc>
              <a:spcBef>
                <a:spcPct val="0"/>
              </a:spcBef>
            </a:pPr>
            <a:r>
              <a:rPr lang="en-US" sz="2900" strike="noStrike" u="none">
                <a:solidFill>
                  <a:srgbClr val="2F3A43"/>
                </a:solidFill>
                <a:latin typeface="Arial"/>
                <a:ea typeface="Arial"/>
                <a:cs typeface="Arial"/>
                <a:sym typeface="Arial"/>
              </a:rPr>
              <a:t>• acompanhar a prestação dos serviços públicos</a:t>
            </a:r>
          </a:p>
          <a:p>
            <a:pPr algn="l" marL="0" indent="0" lvl="0">
              <a:lnSpc>
                <a:spcPts val="4350"/>
              </a:lnSpc>
              <a:spcBef>
                <a:spcPct val="0"/>
              </a:spcBef>
            </a:pPr>
            <a:r>
              <a:rPr lang="en-US" sz="2900" strike="noStrike" u="none">
                <a:solidFill>
                  <a:srgbClr val="2F3A43"/>
                </a:solidFill>
                <a:latin typeface="Arial"/>
                <a:ea typeface="Arial"/>
                <a:cs typeface="Arial"/>
                <a:sym typeface="Arial"/>
              </a:rPr>
              <a:t>• avaliar a qualidade do atendimento</a:t>
            </a:r>
          </a:p>
          <a:p>
            <a:pPr algn="l" marL="0" indent="0" lvl="0">
              <a:lnSpc>
                <a:spcPts val="4350"/>
              </a:lnSpc>
              <a:spcBef>
                <a:spcPct val="0"/>
              </a:spcBef>
            </a:pPr>
            <a:r>
              <a:rPr lang="en-US" sz="2900" strike="noStrike" u="none">
                <a:solidFill>
                  <a:srgbClr val="2F3A43"/>
                </a:solidFill>
                <a:latin typeface="Arial"/>
                <a:ea typeface="Arial"/>
                <a:cs typeface="Arial"/>
                <a:sym typeface="Arial"/>
              </a:rPr>
              <a:t>• sugerir melhorias na prestação dos serviços</a:t>
            </a:r>
          </a:p>
          <a:p>
            <a:pPr algn="l" marL="0" indent="0" lvl="0">
              <a:lnSpc>
                <a:spcPts val="4350"/>
              </a:lnSpc>
              <a:spcBef>
                <a:spcPct val="0"/>
              </a:spcBef>
            </a:pPr>
            <a:r>
              <a:rPr lang="en-US" sz="2900" strike="noStrike" u="none">
                <a:solidFill>
                  <a:srgbClr val="2F3A43"/>
                </a:solidFill>
                <a:latin typeface="Arial"/>
                <a:ea typeface="Arial"/>
                <a:cs typeface="Arial"/>
                <a:sym typeface="Arial"/>
              </a:rPr>
              <a:t>• contribuir para o aperfeiçoamento da gestão pública</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690" y="2059584"/>
            <a:ext cx="16230600" cy="561975"/>
          </a:xfrm>
          <a:prstGeom prst="rect">
            <a:avLst/>
          </a:prstGeom>
        </p:spPr>
        <p:txBody>
          <a:bodyPr anchor="t" rtlCol="false" tIns="0" lIns="0" bIns="0" rIns="0">
            <a:spAutoFit/>
          </a:bodyPr>
          <a:lstStyle/>
          <a:p>
            <a:pPr algn="l" marL="0" indent="0" lvl="0">
              <a:lnSpc>
                <a:spcPts val="4500"/>
              </a:lnSpc>
              <a:spcBef>
                <a:spcPct val="0"/>
              </a:spcBef>
            </a:pPr>
            <a:r>
              <a:rPr lang="en-US" b="true" sz="3000" strike="noStrike" u="none">
                <a:solidFill>
                  <a:srgbClr val="2F3A43"/>
                </a:solidFill>
                <a:latin typeface="Arial Bold"/>
                <a:ea typeface="Arial Bold"/>
                <a:cs typeface="Arial Bold"/>
                <a:sym typeface="Arial Bold"/>
              </a:rPr>
              <a:t>Relação entre Ouvidoria e Conselho de Usuários</a:t>
            </a:r>
          </a:p>
        </p:txBody>
      </p:sp>
      <p:sp>
        <p:nvSpPr>
          <p:cNvPr name="TextBox 5" id="5"/>
          <p:cNvSpPr txBox="true"/>
          <p:nvPr/>
        </p:nvSpPr>
        <p:spPr>
          <a:xfrm rot="0">
            <a:off x="1028690" y="3237416"/>
            <a:ext cx="14330521" cy="4404360"/>
          </a:xfrm>
          <a:prstGeom prst="rect">
            <a:avLst/>
          </a:prstGeom>
        </p:spPr>
        <p:txBody>
          <a:bodyPr anchor="t" rtlCol="false" tIns="0" lIns="0" bIns="0" rIns="0">
            <a:spAutoFit/>
          </a:bodyPr>
          <a:lstStyle/>
          <a:p>
            <a:pPr algn="l" marL="0" indent="0" lvl="0">
              <a:lnSpc>
                <a:spcPts val="4350"/>
              </a:lnSpc>
              <a:spcBef>
                <a:spcPct val="0"/>
              </a:spcBef>
            </a:pPr>
            <a:r>
              <a:rPr lang="en-US" sz="2900" strike="noStrike" u="none">
                <a:solidFill>
                  <a:srgbClr val="2F3A43"/>
                </a:solidFill>
                <a:latin typeface="Arial"/>
                <a:ea typeface="Arial"/>
                <a:cs typeface="Arial"/>
                <a:sym typeface="Arial"/>
              </a:rPr>
              <a:t>A ouvidoria pode contribuir para o funcionamento do Conselho de Usuários ao:</a:t>
            </a:r>
          </a:p>
          <a:p>
            <a:pPr algn="l" marL="0" indent="0" lvl="0">
              <a:lnSpc>
                <a:spcPts val="4350"/>
              </a:lnSpc>
              <a:spcBef>
                <a:spcPct val="0"/>
              </a:spcBef>
            </a:pPr>
          </a:p>
          <a:p>
            <a:pPr algn="l" marL="0" indent="0" lvl="0">
              <a:lnSpc>
                <a:spcPts val="4350"/>
              </a:lnSpc>
              <a:spcBef>
                <a:spcPct val="0"/>
              </a:spcBef>
            </a:pPr>
            <a:r>
              <a:rPr lang="en-US" sz="2900" strike="noStrike" u="none">
                <a:solidFill>
                  <a:srgbClr val="2F3A43"/>
                </a:solidFill>
                <a:latin typeface="Arial"/>
                <a:ea typeface="Arial"/>
                <a:cs typeface="Arial"/>
                <a:sym typeface="Arial"/>
              </a:rPr>
              <a:t>• apresentar dados sobre manifestações recebidas</a:t>
            </a:r>
          </a:p>
          <a:p>
            <a:pPr algn="l" marL="0" indent="0" lvl="0">
              <a:lnSpc>
                <a:spcPts val="4350"/>
              </a:lnSpc>
              <a:spcBef>
                <a:spcPct val="0"/>
              </a:spcBef>
            </a:pPr>
            <a:r>
              <a:rPr lang="en-US" sz="2900" strike="noStrike" u="none">
                <a:solidFill>
                  <a:srgbClr val="2F3A43"/>
                </a:solidFill>
                <a:latin typeface="Arial"/>
                <a:ea typeface="Arial"/>
                <a:cs typeface="Arial"/>
                <a:sym typeface="Arial"/>
              </a:rPr>
              <a:t>• compartilhar informações sobre demandas da população</a:t>
            </a:r>
          </a:p>
          <a:p>
            <a:pPr algn="l" marL="0" indent="0" lvl="0">
              <a:lnSpc>
                <a:spcPts val="4350"/>
              </a:lnSpc>
              <a:spcBef>
                <a:spcPct val="0"/>
              </a:spcBef>
            </a:pPr>
            <a:r>
              <a:rPr lang="en-US" sz="2900" strike="noStrike" u="none">
                <a:solidFill>
                  <a:srgbClr val="2F3A43"/>
                </a:solidFill>
                <a:latin typeface="Arial"/>
                <a:ea typeface="Arial"/>
                <a:cs typeface="Arial"/>
                <a:sym typeface="Arial"/>
              </a:rPr>
              <a:t>• apoiar a avaliação da qualidade dos serviços públicos</a:t>
            </a:r>
          </a:p>
          <a:p>
            <a:pPr algn="l" marL="0" indent="0" lvl="0">
              <a:lnSpc>
                <a:spcPts val="4350"/>
              </a:lnSpc>
              <a:spcBef>
                <a:spcPct val="0"/>
              </a:spcBef>
            </a:pPr>
            <a:r>
              <a:rPr lang="en-US" sz="2900" strike="noStrike" u="none">
                <a:solidFill>
                  <a:srgbClr val="2F3A43"/>
                </a:solidFill>
                <a:latin typeface="Arial"/>
                <a:ea typeface="Arial"/>
                <a:cs typeface="Arial"/>
                <a:sym typeface="Arial"/>
              </a:rPr>
              <a:t>• encaminhar sugestões de melhorias à gestão pública</a:t>
            </a:r>
          </a:p>
          <a:p>
            <a:pPr algn="l" marL="0" indent="0" lvl="0">
              <a:lnSpc>
                <a:spcPts val="4350"/>
              </a:lnSpc>
              <a:spcBef>
                <a:spcPct val="0"/>
              </a:spcBef>
            </a:pPr>
          </a:p>
          <a:p>
            <a:pPr algn="l" marL="0" indent="0" lvl="0">
              <a:lnSpc>
                <a:spcPts val="4350"/>
              </a:lnSpc>
              <a:spcBef>
                <a:spcPct val="0"/>
              </a:spcBef>
            </a:pPr>
            <a:r>
              <a:rPr lang="en-US" sz="2900" strike="noStrike" u="none">
                <a:solidFill>
                  <a:srgbClr val="2F3A43"/>
                </a:solidFill>
                <a:latin typeface="Arial"/>
                <a:ea typeface="Arial"/>
                <a:cs typeface="Arial"/>
                <a:sym typeface="Arial"/>
              </a:rPr>
              <a:t>Dessa forma, a ouvidoria atua como ponte entre os cidadãos e a administração pública.</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690" y="752475"/>
            <a:ext cx="16230600" cy="868681"/>
          </a:xfrm>
          <a:prstGeom prst="rect">
            <a:avLst/>
          </a:prstGeom>
        </p:spPr>
        <p:txBody>
          <a:bodyPr anchor="t" rtlCol="false" tIns="0" lIns="0" bIns="0" rIns="0">
            <a:spAutoFit/>
          </a:bodyPr>
          <a:lstStyle/>
          <a:p>
            <a:pPr algn="l" marL="0" indent="0" lvl="0">
              <a:lnSpc>
                <a:spcPts val="7049"/>
              </a:lnSpc>
              <a:spcBef>
                <a:spcPct val="0"/>
              </a:spcBef>
            </a:pPr>
            <a:r>
              <a:rPr lang="en-US" b="true" sz="4699">
                <a:solidFill>
                  <a:srgbClr val="2F3A43"/>
                </a:solidFill>
                <a:latin typeface="Arial Bold"/>
                <a:ea typeface="Arial Bold"/>
                <a:cs typeface="Arial Bold"/>
                <a:sym typeface="Arial Bold"/>
              </a:rPr>
              <a:t>Uso de IA nas ouvidorias </a:t>
            </a:r>
          </a:p>
        </p:txBody>
      </p:sp>
      <p:sp>
        <p:nvSpPr>
          <p:cNvPr name="TextBox 5" id="5"/>
          <p:cNvSpPr txBox="true"/>
          <p:nvPr/>
        </p:nvSpPr>
        <p:spPr>
          <a:xfrm rot="0">
            <a:off x="1028690" y="1838949"/>
            <a:ext cx="16230600" cy="6614160"/>
          </a:xfrm>
          <a:prstGeom prst="rect">
            <a:avLst/>
          </a:prstGeom>
        </p:spPr>
        <p:txBody>
          <a:bodyPr anchor="t" rtlCol="false" tIns="0" lIns="0" bIns="0" rIns="0">
            <a:spAutoFit/>
          </a:bodyPr>
          <a:lstStyle/>
          <a:p>
            <a:pPr algn="l" marL="0" indent="0" lvl="0">
              <a:lnSpc>
                <a:spcPts val="4350"/>
              </a:lnSpc>
              <a:spcBef>
                <a:spcPct val="0"/>
              </a:spcBef>
            </a:pPr>
            <a:r>
              <a:rPr lang="en-US" sz="2900" strike="noStrike" u="none">
                <a:solidFill>
                  <a:srgbClr val="2F3A43"/>
                </a:solidFill>
                <a:latin typeface="Arial"/>
                <a:ea typeface="Arial"/>
                <a:cs typeface="Arial"/>
                <a:sym typeface="Arial"/>
              </a:rPr>
              <a:t>Entre as principais aplicações estão:</a:t>
            </a:r>
          </a:p>
          <a:p>
            <a:pPr algn="l" marL="0" indent="0" lvl="0">
              <a:lnSpc>
                <a:spcPts val="4350"/>
              </a:lnSpc>
              <a:spcBef>
                <a:spcPct val="0"/>
              </a:spcBef>
            </a:pPr>
          </a:p>
          <a:p>
            <a:pPr algn="l" marL="0" indent="0" lvl="0">
              <a:lnSpc>
                <a:spcPts val="4350"/>
              </a:lnSpc>
              <a:spcBef>
                <a:spcPct val="0"/>
              </a:spcBef>
            </a:pPr>
            <a:r>
              <a:rPr lang="en-US" sz="2900" strike="noStrike" u="none">
                <a:solidFill>
                  <a:srgbClr val="2F3A43"/>
                </a:solidFill>
                <a:latin typeface="Arial"/>
                <a:ea typeface="Arial"/>
                <a:cs typeface="Arial"/>
                <a:sym typeface="Arial"/>
              </a:rPr>
              <a:t>• chatbots e assistentes virtuais para atendimento inicial ao cidadão</a:t>
            </a:r>
          </a:p>
          <a:p>
            <a:pPr algn="l" marL="0" indent="0" lvl="0">
              <a:lnSpc>
                <a:spcPts val="4350"/>
              </a:lnSpc>
              <a:spcBef>
                <a:spcPct val="0"/>
              </a:spcBef>
            </a:pPr>
            <a:r>
              <a:rPr lang="en-US" sz="2900" strike="noStrike" u="none">
                <a:solidFill>
                  <a:srgbClr val="2F3A43"/>
                </a:solidFill>
                <a:latin typeface="Arial"/>
                <a:ea typeface="Arial"/>
                <a:cs typeface="Arial"/>
                <a:sym typeface="Arial"/>
              </a:rPr>
              <a:t>• triagem automática de manifestações e denúncias</a:t>
            </a:r>
          </a:p>
          <a:p>
            <a:pPr algn="l" marL="0" indent="0" lvl="0">
              <a:lnSpc>
                <a:spcPts val="4350"/>
              </a:lnSpc>
              <a:spcBef>
                <a:spcPct val="0"/>
              </a:spcBef>
            </a:pPr>
            <a:r>
              <a:rPr lang="en-US" sz="2900" strike="noStrike" u="none">
                <a:solidFill>
                  <a:srgbClr val="2F3A43"/>
                </a:solidFill>
                <a:latin typeface="Arial"/>
                <a:ea typeface="Arial"/>
                <a:cs typeface="Arial"/>
                <a:sym typeface="Arial"/>
              </a:rPr>
              <a:t>• classificação inteligente das demandas recebidas</a:t>
            </a:r>
          </a:p>
          <a:p>
            <a:pPr algn="l" marL="0" indent="0" lvl="0">
              <a:lnSpc>
                <a:spcPts val="4350"/>
              </a:lnSpc>
              <a:spcBef>
                <a:spcPct val="0"/>
              </a:spcBef>
            </a:pPr>
            <a:r>
              <a:rPr lang="en-US" sz="2900" strike="noStrike" u="none">
                <a:solidFill>
                  <a:srgbClr val="2F3A43"/>
                </a:solidFill>
                <a:latin typeface="Arial"/>
                <a:ea typeface="Arial"/>
                <a:cs typeface="Arial"/>
                <a:sym typeface="Arial"/>
              </a:rPr>
              <a:t>• análise de sentimentos nas manifestações dos usuários</a:t>
            </a:r>
          </a:p>
          <a:p>
            <a:pPr algn="l" marL="0" indent="0" lvl="0">
              <a:lnSpc>
                <a:spcPts val="4350"/>
              </a:lnSpc>
              <a:spcBef>
                <a:spcPct val="0"/>
              </a:spcBef>
            </a:pPr>
            <a:r>
              <a:rPr lang="en-US" sz="2900" strike="noStrike" u="none">
                <a:solidFill>
                  <a:srgbClr val="2F3A43"/>
                </a:solidFill>
                <a:latin typeface="Arial"/>
                <a:ea typeface="Arial"/>
                <a:cs typeface="Arial"/>
                <a:sym typeface="Arial"/>
              </a:rPr>
              <a:t>• identificação de padrões e recorrência de problemas nos serviços públicos</a:t>
            </a:r>
          </a:p>
          <a:p>
            <a:pPr algn="l" marL="0" indent="0" lvl="0">
              <a:lnSpc>
                <a:spcPts val="4350"/>
              </a:lnSpc>
              <a:spcBef>
                <a:spcPct val="0"/>
              </a:spcBef>
            </a:pPr>
            <a:r>
              <a:rPr lang="en-US" sz="2900" strike="noStrike" u="none">
                <a:solidFill>
                  <a:srgbClr val="2F3A43"/>
                </a:solidFill>
                <a:latin typeface="Arial"/>
                <a:ea typeface="Arial"/>
                <a:cs typeface="Arial"/>
                <a:sym typeface="Arial"/>
              </a:rPr>
              <a:t>• priorização automática de solicitações urgentes</a:t>
            </a:r>
          </a:p>
          <a:p>
            <a:pPr algn="l" marL="0" indent="0" lvl="0">
              <a:lnSpc>
                <a:spcPts val="4350"/>
              </a:lnSpc>
              <a:spcBef>
                <a:spcPct val="0"/>
              </a:spcBef>
            </a:pPr>
            <a:r>
              <a:rPr lang="en-US" sz="2900" strike="noStrike" u="none">
                <a:solidFill>
                  <a:srgbClr val="2F3A43"/>
                </a:solidFill>
                <a:latin typeface="Arial"/>
                <a:ea typeface="Arial"/>
                <a:cs typeface="Arial"/>
                <a:sym typeface="Arial"/>
              </a:rPr>
              <a:t>• geração de relatórios gerenciais e análises estratégicas</a:t>
            </a:r>
          </a:p>
          <a:p>
            <a:pPr algn="l" marL="0" indent="0" lvl="0">
              <a:lnSpc>
                <a:spcPts val="4350"/>
              </a:lnSpc>
              <a:spcBef>
                <a:spcPct val="0"/>
              </a:spcBef>
            </a:pPr>
          </a:p>
          <a:p>
            <a:pPr algn="l" marL="0" indent="0" lvl="0">
              <a:lnSpc>
                <a:spcPts val="4350"/>
              </a:lnSpc>
              <a:spcBef>
                <a:spcPct val="0"/>
              </a:spcBef>
            </a:pPr>
            <a:r>
              <a:rPr lang="en-US" sz="2900" strike="noStrike" u="none">
                <a:solidFill>
                  <a:srgbClr val="2F3A43"/>
                </a:solidFill>
                <a:latin typeface="Arial"/>
                <a:ea typeface="Arial"/>
                <a:cs typeface="Arial"/>
                <a:sym typeface="Arial"/>
              </a:rPr>
              <a:t>Essas tecnologias permitem reduzir o tempo de resposta, melhorar a qualidade do atendimento e apoiar a tomada de decisão na gestão pública. </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700" y="1350825"/>
            <a:ext cx="16230600" cy="6614160"/>
          </a:xfrm>
          <a:prstGeom prst="rect">
            <a:avLst/>
          </a:prstGeom>
        </p:spPr>
        <p:txBody>
          <a:bodyPr anchor="t" rtlCol="false" tIns="0" lIns="0" bIns="0" rIns="0">
            <a:spAutoFit/>
          </a:bodyPr>
          <a:lstStyle/>
          <a:p>
            <a:pPr algn="l" marL="0" indent="0" lvl="0">
              <a:lnSpc>
                <a:spcPts val="4350"/>
              </a:lnSpc>
              <a:spcBef>
                <a:spcPct val="0"/>
              </a:spcBef>
            </a:pPr>
            <a:r>
              <a:rPr lang="en-US" sz="2900" strike="noStrike">
                <a:solidFill>
                  <a:srgbClr val="2F3A43"/>
                </a:solidFill>
                <a:latin typeface="Arial"/>
                <a:ea typeface="Arial"/>
                <a:cs typeface="Arial"/>
                <a:sym typeface="Arial"/>
              </a:rPr>
              <a:t>Alguns órgãos públicos já utilizam IA para modernizar suas ouvidorias:</a:t>
            </a:r>
          </a:p>
          <a:p>
            <a:pPr algn="l" marL="0" indent="0" lvl="0">
              <a:lnSpc>
                <a:spcPts val="4350"/>
              </a:lnSpc>
              <a:spcBef>
                <a:spcPct val="0"/>
              </a:spcBef>
            </a:pPr>
          </a:p>
          <a:p>
            <a:pPr algn="l" marL="0" indent="0" lvl="0">
              <a:lnSpc>
                <a:spcPts val="4350"/>
              </a:lnSpc>
              <a:spcBef>
                <a:spcPct val="0"/>
              </a:spcBef>
            </a:pPr>
            <a:r>
              <a:rPr lang="en-US" b="true" sz="2900" strike="noStrike">
                <a:solidFill>
                  <a:srgbClr val="2F3A43"/>
                </a:solidFill>
                <a:latin typeface="Arial Bold"/>
                <a:ea typeface="Arial Bold"/>
                <a:cs typeface="Arial Bold"/>
                <a:sym typeface="Arial Bold"/>
              </a:rPr>
              <a:t>Ouvidoria-Geral da União (CGU)</a:t>
            </a:r>
          </a:p>
          <a:p>
            <a:pPr algn="l" marL="0" indent="0" lvl="0">
              <a:lnSpc>
                <a:spcPts val="4350"/>
              </a:lnSpc>
              <a:spcBef>
                <a:spcPct val="0"/>
              </a:spcBef>
            </a:pPr>
            <a:r>
              <a:rPr lang="en-US" sz="2900" strike="noStrike">
                <a:solidFill>
                  <a:srgbClr val="2F3A43"/>
                </a:solidFill>
                <a:latin typeface="Arial"/>
                <a:ea typeface="Arial"/>
                <a:cs typeface="Arial"/>
                <a:sym typeface="Arial"/>
              </a:rPr>
              <a:t>Uso de inteligência artificial e processamento de linguagem natural para analisar manifestações e melhorar a escuta cidadã.</a:t>
            </a:r>
          </a:p>
          <a:p>
            <a:pPr algn="l" marL="0" indent="0" lvl="0">
              <a:lnSpc>
                <a:spcPts val="4350"/>
              </a:lnSpc>
              <a:spcBef>
                <a:spcPct val="0"/>
              </a:spcBef>
            </a:pPr>
          </a:p>
          <a:p>
            <a:pPr algn="l" marL="0" indent="0" lvl="0">
              <a:lnSpc>
                <a:spcPts val="4350"/>
              </a:lnSpc>
              <a:spcBef>
                <a:spcPct val="0"/>
              </a:spcBef>
            </a:pPr>
            <a:r>
              <a:rPr lang="en-US" b="true" sz="2900" strike="noStrike">
                <a:solidFill>
                  <a:srgbClr val="2F3A43"/>
                </a:solidFill>
                <a:latin typeface="Arial Bold"/>
                <a:ea typeface="Arial Bold"/>
                <a:cs typeface="Arial Bold"/>
                <a:sym typeface="Arial Bold"/>
              </a:rPr>
              <a:t>Ministério Público do Estado do Rio de Janeiro — Projeto “Ouvidor.IA”</a:t>
            </a:r>
          </a:p>
          <a:p>
            <a:pPr algn="l" marL="0" indent="0" lvl="0">
              <a:lnSpc>
                <a:spcPts val="4350"/>
              </a:lnSpc>
              <a:spcBef>
                <a:spcPct val="0"/>
              </a:spcBef>
            </a:pPr>
            <a:r>
              <a:rPr lang="en-US" sz="2900" strike="noStrike">
                <a:solidFill>
                  <a:srgbClr val="2F3A43"/>
                </a:solidFill>
                <a:latin typeface="Arial"/>
                <a:ea typeface="Arial"/>
                <a:cs typeface="Arial"/>
                <a:sym typeface="Arial"/>
              </a:rPr>
              <a:t>Uso de IA para automatizar triagem e análise de comunicações recebidas.</a:t>
            </a:r>
          </a:p>
          <a:p>
            <a:pPr algn="l" marL="0" indent="0" lvl="0">
              <a:lnSpc>
                <a:spcPts val="4350"/>
              </a:lnSpc>
              <a:spcBef>
                <a:spcPct val="0"/>
              </a:spcBef>
            </a:pPr>
          </a:p>
          <a:p>
            <a:pPr algn="l" marL="0" indent="0" lvl="0">
              <a:lnSpc>
                <a:spcPts val="4350"/>
              </a:lnSpc>
              <a:spcBef>
                <a:spcPct val="0"/>
              </a:spcBef>
            </a:pPr>
            <a:r>
              <a:rPr lang="en-US" b="true" sz="2900" strike="noStrike">
                <a:solidFill>
                  <a:srgbClr val="2F3A43"/>
                </a:solidFill>
                <a:latin typeface="Arial Bold"/>
                <a:ea typeface="Arial Bold"/>
                <a:cs typeface="Arial Bold"/>
                <a:sym typeface="Arial Bold"/>
              </a:rPr>
              <a:t>Governo do Estado de Goiás — “IA da Ouvidoria”</a:t>
            </a:r>
          </a:p>
          <a:p>
            <a:pPr algn="l" marL="0" indent="0" lvl="0">
              <a:lnSpc>
                <a:spcPts val="4350"/>
              </a:lnSpc>
              <a:spcBef>
                <a:spcPct val="0"/>
              </a:spcBef>
            </a:pPr>
            <a:r>
              <a:rPr lang="en-US" sz="2900" strike="noStrike">
                <a:solidFill>
                  <a:srgbClr val="2F3A43"/>
                </a:solidFill>
                <a:latin typeface="Arial"/>
                <a:ea typeface="Arial"/>
                <a:cs typeface="Arial"/>
                <a:sym typeface="Arial"/>
              </a:rPr>
              <a:t>Sistema que já classificou mais de 70 mil manifestações automaticamente, encaminhando-as aos órgãos responsáveis.</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690" y="933450"/>
            <a:ext cx="16230600" cy="7719060"/>
          </a:xfrm>
          <a:prstGeom prst="rect">
            <a:avLst/>
          </a:prstGeom>
        </p:spPr>
        <p:txBody>
          <a:bodyPr anchor="t" rtlCol="false" tIns="0" lIns="0" bIns="0" rIns="0">
            <a:spAutoFit/>
          </a:bodyPr>
          <a:lstStyle/>
          <a:p>
            <a:pPr algn="l" marL="0" indent="0" lvl="0">
              <a:lnSpc>
                <a:spcPts val="4350"/>
              </a:lnSpc>
              <a:spcBef>
                <a:spcPct val="0"/>
              </a:spcBef>
            </a:pPr>
            <a:r>
              <a:rPr lang="en-US" sz="2900" strike="noStrike" u="none">
                <a:solidFill>
                  <a:srgbClr val="2F3A43"/>
                </a:solidFill>
                <a:latin typeface="Arial"/>
                <a:ea typeface="Arial"/>
                <a:cs typeface="Arial"/>
                <a:sym typeface="Arial"/>
              </a:rPr>
              <a:t>Exemplos de municípios</a:t>
            </a:r>
          </a:p>
          <a:p>
            <a:pPr algn="l" marL="0" indent="0" lvl="0">
              <a:lnSpc>
                <a:spcPts val="4350"/>
              </a:lnSpc>
              <a:spcBef>
                <a:spcPct val="0"/>
              </a:spcBef>
            </a:pPr>
          </a:p>
          <a:p>
            <a:pPr algn="l" marL="0" indent="0" lvl="0">
              <a:lnSpc>
                <a:spcPts val="4350"/>
              </a:lnSpc>
              <a:spcBef>
                <a:spcPct val="0"/>
              </a:spcBef>
            </a:pPr>
            <a:r>
              <a:rPr lang="en-US" b="true" sz="2900" strike="noStrike" u="none">
                <a:solidFill>
                  <a:srgbClr val="2F3A43"/>
                </a:solidFill>
                <a:latin typeface="Arial Bold"/>
                <a:ea typeface="Arial Bold"/>
                <a:cs typeface="Arial Bold"/>
                <a:sym typeface="Arial Bold"/>
              </a:rPr>
              <a:t>Prefeitura de Cuiabá (MT)</a:t>
            </a:r>
          </a:p>
          <a:p>
            <a:pPr algn="l" marL="0" indent="0" lvl="0">
              <a:lnSpc>
                <a:spcPts val="4350"/>
              </a:lnSpc>
              <a:spcBef>
                <a:spcPct val="0"/>
              </a:spcBef>
            </a:pPr>
            <a:r>
              <a:rPr lang="en-US" sz="2900" strike="noStrike" u="none">
                <a:solidFill>
                  <a:srgbClr val="2F3A43"/>
                </a:solidFill>
                <a:latin typeface="Arial"/>
                <a:ea typeface="Arial"/>
                <a:cs typeface="Arial"/>
                <a:sym typeface="Arial"/>
              </a:rPr>
              <a:t>Discussão sobre implantação de chatbot com IA para atendimento ao cidadão.</a:t>
            </a:r>
          </a:p>
          <a:p>
            <a:pPr algn="l" marL="0" indent="0" lvl="0">
              <a:lnSpc>
                <a:spcPts val="4350"/>
              </a:lnSpc>
              <a:spcBef>
                <a:spcPct val="0"/>
              </a:spcBef>
            </a:pPr>
          </a:p>
          <a:p>
            <a:pPr algn="l" marL="0" indent="0" lvl="0">
              <a:lnSpc>
                <a:spcPts val="4350"/>
              </a:lnSpc>
              <a:spcBef>
                <a:spcPct val="0"/>
              </a:spcBef>
            </a:pPr>
            <a:r>
              <a:rPr lang="en-US" b="true" sz="2900" strike="noStrike" u="none">
                <a:solidFill>
                  <a:srgbClr val="2F3A43"/>
                </a:solidFill>
                <a:latin typeface="Arial Bold"/>
                <a:ea typeface="Arial Bold"/>
                <a:cs typeface="Arial Bold"/>
                <a:sym typeface="Arial Bold"/>
              </a:rPr>
              <a:t>Prefeitura de Limeira (SP)</a:t>
            </a:r>
          </a:p>
          <a:p>
            <a:pPr algn="l" marL="0" indent="0" lvl="0">
              <a:lnSpc>
                <a:spcPts val="4350"/>
              </a:lnSpc>
              <a:spcBef>
                <a:spcPct val="0"/>
              </a:spcBef>
            </a:pPr>
            <a:r>
              <a:rPr lang="en-US" sz="2900" strike="noStrike" u="none">
                <a:solidFill>
                  <a:srgbClr val="2F3A43"/>
                </a:solidFill>
                <a:latin typeface="Arial"/>
                <a:ea typeface="Arial"/>
                <a:cs typeface="Arial"/>
                <a:sym typeface="Arial"/>
              </a:rPr>
              <a:t>Assistente virtual “LIA”, via WhatsApp, com orientações sobre serviços municipais.</a:t>
            </a:r>
          </a:p>
          <a:p>
            <a:pPr algn="l" marL="0" indent="0" lvl="0">
              <a:lnSpc>
                <a:spcPts val="4350"/>
              </a:lnSpc>
              <a:spcBef>
                <a:spcPct val="0"/>
              </a:spcBef>
            </a:pPr>
          </a:p>
          <a:p>
            <a:pPr algn="l" marL="0" indent="0" lvl="0">
              <a:lnSpc>
                <a:spcPts val="4350"/>
              </a:lnSpc>
              <a:spcBef>
                <a:spcPct val="0"/>
              </a:spcBef>
            </a:pPr>
            <a:r>
              <a:rPr lang="en-US" b="true" sz="2900" strike="noStrike" u="none">
                <a:solidFill>
                  <a:srgbClr val="2F3A43"/>
                </a:solidFill>
                <a:latin typeface="Arial Bold"/>
                <a:ea typeface="Arial Bold"/>
                <a:cs typeface="Arial Bold"/>
                <a:sym typeface="Arial Bold"/>
              </a:rPr>
              <a:t>Prefeitura de Panambi (RS)</a:t>
            </a:r>
          </a:p>
          <a:p>
            <a:pPr algn="l" marL="0" indent="0" lvl="0">
              <a:lnSpc>
                <a:spcPts val="4350"/>
              </a:lnSpc>
              <a:spcBef>
                <a:spcPct val="0"/>
              </a:spcBef>
            </a:pPr>
            <a:r>
              <a:rPr lang="en-US" sz="2900" strike="noStrike" u="none">
                <a:solidFill>
                  <a:srgbClr val="2F3A43"/>
                </a:solidFill>
                <a:latin typeface="Arial"/>
                <a:ea typeface="Arial"/>
                <a:cs typeface="Arial"/>
                <a:sym typeface="Arial"/>
              </a:rPr>
              <a:t>Assistente virtual “PAN”, que utiliza IA para responder solicitações e orientar cidadãos.</a:t>
            </a:r>
          </a:p>
          <a:p>
            <a:pPr algn="l" marL="0" indent="0" lvl="0">
              <a:lnSpc>
                <a:spcPts val="4350"/>
              </a:lnSpc>
              <a:spcBef>
                <a:spcPct val="0"/>
              </a:spcBef>
            </a:pPr>
          </a:p>
          <a:p>
            <a:pPr algn="l" marL="0" indent="0" lvl="0">
              <a:lnSpc>
                <a:spcPts val="4350"/>
              </a:lnSpc>
              <a:spcBef>
                <a:spcPct val="0"/>
              </a:spcBef>
            </a:pPr>
            <a:r>
              <a:rPr lang="en-US" b="true" sz="2900" strike="noStrike" u="sng">
                <a:solidFill>
                  <a:srgbClr val="2F3A43"/>
                </a:solidFill>
                <a:latin typeface="Arial Bold"/>
                <a:ea typeface="Arial Bold"/>
                <a:cs typeface="Arial Bold"/>
                <a:sym typeface="Arial Bold"/>
              </a:rPr>
              <a:t>Essas iniciativas demonstram como a IA pode otimizar o atendimento e fortalecer a escuta cidadã nos municípios</a:t>
            </a:r>
          </a:p>
          <a:p>
            <a:pPr algn="l" marL="0" indent="0" lvl="0">
              <a:lnSpc>
                <a:spcPts val="4350"/>
              </a:lnSpc>
              <a:spcBef>
                <a:spcPct val="0"/>
              </a:spcBef>
            </a:pP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217751" y="111764"/>
            <a:ext cx="17890618" cy="10063473"/>
          </a:xfrm>
          <a:prstGeom prst="rect">
            <a:avLst/>
          </a:prstGeom>
        </p:spPr>
      </p:pic>
      <p:grpSp>
        <p:nvGrpSpPr>
          <p:cNvPr name="Group 3" id="3"/>
          <p:cNvGrpSpPr/>
          <p:nvPr/>
        </p:nvGrpSpPr>
        <p:grpSpPr>
          <a:xfrm rot="0">
            <a:off x="19" y="0"/>
            <a:ext cx="18287981" cy="10287000"/>
            <a:chOff x="0" y="0"/>
            <a:chExt cx="24383975"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5"/>
              <a:stretch>
                <a:fillRect l="0" t="0" r="0" b="0"/>
              </a:stretch>
            </a:blipFill>
          </p:spPr>
        </p:sp>
      </p:gr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700" y="2861519"/>
            <a:ext cx="16230600" cy="3233419"/>
          </a:xfrm>
          <a:prstGeom prst="rect">
            <a:avLst/>
          </a:prstGeom>
        </p:spPr>
        <p:txBody>
          <a:bodyPr anchor="t" rtlCol="false" tIns="0" lIns="0" bIns="0" rIns="0">
            <a:spAutoFit/>
          </a:bodyPr>
          <a:lstStyle/>
          <a:p>
            <a:pPr algn="ctr">
              <a:lnSpc>
                <a:spcPts val="12880"/>
              </a:lnSpc>
            </a:pPr>
            <a:r>
              <a:rPr lang="en-US" sz="9200" b="true">
                <a:solidFill>
                  <a:srgbClr val="000000"/>
                </a:solidFill>
                <a:latin typeface="Arial Bold"/>
                <a:ea typeface="Arial Bold"/>
                <a:cs typeface="Arial Bold"/>
                <a:sym typeface="Arial Bold"/>
              </a:rPr>
              <a:t>Fique à vontade para tirar suas dúvidas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TextBox 4" id="4"/>
          <p:cNvSpPr txBox="true"/>
          <p:nvPr/>
        </p:nvSpPr>
        <p:spPr>
          <a:xfrm rot="0">
            <a:off x="1028690" y="962025"/>
            <a:ext cx="16230600" cy="7181207"/>
          </a:xfrm>
          <a:prstGeom prst="rect">
            <a:avLst/>
          </a:prstGeom>
        </p:spPr>
        <p:txBody>
          <a:bodyPr anchor="t" rtlCol="false" tIns="0" lIns="0" bIns="0" rIns="0">
            <a:spAutoFit/>
          </a:bodyPr>
          <a:lstStyle/>
          <a:p>
            <a:pPr algn="l">
              <a:lnSpc>
                <a:spcPts val="4760"/>
              </a:lnSpc>
            </a:pPr>
            <a:r>
              <a:rPr lang="en-US" sz="3400">
                <a:solidFill>
                  <a:srgbClr val="041D42"/>
                </a:solidFill>
                <a:latin typeface="Arial Nova"/>
                <a:ea typeface="Arial Nova"/>
                <a:cs typeface="Arial Nova"/>
                <a:sym typeface="Arial Nova"/>
              </a:rPr>
              <a:t>As ouvidorias públicas são instrumentos institucionais voltados para:</a:t>
            </a:r>
          </a:p>
          <a:p>
            <a:pPr algn="l">
              <a:lnSpc>
                <a:spcPts val="4760"/>
              </a:lnSpc>
            </a:pPr>
          </a:p>
          <a:p>
            <a:pPr algn="l">
              <a:lnSpc>
                <a:spcPts val="4760"/>
              </a:lnSpc>
            </a:pPr>
            <a:r>
              <a:rPr lang="en-US" sz="3400">
                <a:solidFill>
                  <a:srgbClr val="041D42"/>
                </a:solidFill>
                <a:latin typeface="Arial Nova"/>
                <a:ea typeface="Arial Nova"/>
                <a:cs typeface="Arial Nova"/>
                <a:sym typeface="Arial Nova"/>
              </a:rPr>
              <a:t>• fortalecimento da participação social</a:t>
            </a:r>
          </a:p>
          <a:p>
            <a:pPr algn="l">
              <a:lnSpc>
                <a:spcPts val="4760"/>
              </a:lnSpc>
            </a:pPr>
            <a:r>
              <a:rPr lang="en-US" sz="3400">
                <a:solidFill>
                  <a:srgbClr val="041D42"/>
                </a:solidFill>
                <a:latin typeface="Arial Nova"/>
                <a:ea typeface="Arial Nova"/>
                <a:cs typeface="Arial Nova"/>
                <a:sym typeface="Arial Nova"/>
              </a:rPr>
              <a:t>• promoção da transparência na administração pública</a:t>
            </a:r>
          </a:p>
          <a:p>
            <a:pPr algn="l">
              <a:lnSpc>
                <a:spcPts val="4760"/>
              </a:lnSpc>
            </a:pPr>
            <a:r>
              <a:rPr lang="en-US" sz="3400">
                <a:solidFill>
                  <a:srgbClr val="041D42"/>
                </a:solidFill>
                <a:latin typeface="Arial Nova"/>
                <a:ea typeface="Arial Nova"/>
                <a:cs typeface="Arial Nova"/>
                <a:sym typeface="Arial Nova"/>
              </a:rPr>
              <a:t>• melhoria contínua dos serviços públicos</a:t>
            </a:r>
          </a:p>
          <a:p>
            <a:pPr algn="l">
              <a:lnSpc>
                <a:spcPts val="4760"/>
              </a:lnSpc>
            </a:pPr>
            <a:r>
              <a:rPr lang="en-US" sz="3400">
                <a:solidFill>
                  <a:srgbClr val="041D42"/>
                </a:solidFill>
                <a:latin typeface="Arial Nova"/>
                <a:ea typeface="Arial Nova"/>
                <a:cs typeface="Arial Nova"/>
                <a:sym typeface="Arial Nova"/>
              </a:rPr>
              <a:t>• aproximação entre o cidadão e o Estado</a:t>
            </a:r>
          </a:p>
          <a:p>
            <a:pPr algn="l">
              <a:lnSpc>
                <a:spcPts val="4760"/>
              </a:lnSpc>
            </a:pPr>
          </a:p>
          <a:p>
            <a:pPr algn="l">
              <a:lnSpc>
                <a:spcPts val="4760"/>
              </a:lnSpc>
            </a:pPr>
            <a:r>
              <a:rPr lang="en-US" sz="3400">
                <a:solidFill>
                  <a:srgbClr val="041D42"/>
                </a:solidFill>
                <a:latin typeface="Arial Nova"/>
                <a:ea typeface="Arial Nova"/>
                <a:cs typeface="Arial Nova"/>
                <a:sym typeface="Arial Nova"/>
              </a:rPr>
              <a:t>A atuação da ouvidoria está fundamentada em normas que garantem direitos dos usuários de serviços públicos e acesso à informação.</a:t>
            </a:r>
          </a:p>
          <a:p>
            <a:pPr algn="l">
              <a:lnSpc>
                <a:spcPts val="4760"/>
              </a:lnSpc>
            </a:pPr>
          </a:p>
          <a:p>
            <a:pPr algn="l">
              <a:lnSpc>
                <a:spcPts val="4760"/>
              </a:lnSpc>
            </a:pPr>
          </a:p>
          <a:p>
            <a:pPr algn="l">
              <a:lnSpc>
                <a:spcPts val="4760"/>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Freeform 4" id="4"/>
          <p:cNvSpPr/>
          <p:nvPr/>
        </p:nvSpPr>
        <p:spPr>
          <a:xfrm flipH="false" flipV="false" rot="0">
            <a:off x="3595877" y="-324512"/>
            <a:ext cx="11216131" cy="10527960"/>
          </a:xfrm>
          <a:custGeom>
            <a:avLst/>
            <a:gdLst/>
            <a:ahLst/>
            <a:cxnLst/>
            <a:rect r="r" b="b" t="t" l="l"/>
            <a:pathLst>
              <a:path h="10527960" w="11216131">
                <a:moveTo>
                  <a:pt x="0" y="0"/>
                </a:moveTo>
                <a:lnTo>
                  <a:pt x="11216131" y="0"/>
                </a:lnTo>
                <a:lnTo>
                  <a:pt x="11216131" y="10527960"/>
                </a:lnTo>
                <a:lnTo>
                  <a:pt x="0" y="10527960"/>
                </a:lnTo>
                <a:lnTo>
                  <a:pt x="0" y="0"/>
                </a:lnTo>
                <a:close/>
              </a:path>
            </a:pathLst>
          </a:custGeom>
          <a:blipFill>
            <a:blip r:embed="rId3"/>
            <a:stretch>
              <a:fillRect l="0" t="-19762" r="0" b="-40142"/>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TextBox 4" id="4"/>
          <p:cNvSpPr txBox="true"/>
          <p:nvPr/>
        </p:nvSpPr>
        <p:spPr>
          <a:xfrm rot="0">
            <a:off x="1028700" y="895350"/>
            <a:ext cx="16230600" cy="696665"/>
          </a:xfrm>
          <a:prstGeom prst="rect">
            <a:avLst/>
          </a:prstGeom>
        </p:spPr>
        <p:txBody>
          <a:bodyPr anchor="t" rtlCol="false" tIns="0" lIns="0" bIns="0" rIns="0">
            <a:spAutoFit/>
          </a:bodyPr>
          <a:lstStyle/>
          <a:p>
            <a:pPr algn="ctr" marL="0" indent="0" lvl="0">
              <a:lnSpc>
                <a:spcPts val="5572"/>
              </a:lnSpc>
              <a:spcBef>
                <a:spcPct val="0"/>
              </a:spcBef>
            </a:pPr>
            <a:r>
              <a:rPr lang="en-US" b="true" sz="3714">
                <a:solidFill>
                  <a:srgbClr val="2F3A43"/>
                </a:solidFill>
                <a:latin typeface="Arial Bold"/>
                <a:ea typeface="Arial Bold"/>
                <a:cs typeface="Arial Bold"/>
                <a:sym typeface="Arial Bold"/>
              </a:rPr>
              <a:t>LEI DE ACESSO À INFORMAÇÃO (LAI)</a:t>
            </a:r>
          </a:p>
        </p:txBody>
      </p:sp>
      <p:sp>
        <p:nvSpPr>
          <p:cNvPr name="TextBox 5" id="5"/>
          <p:cNvSpPr txBox="true"/>
          <p:nvPr/>
        </p:nvSpPr>
        <p:spPr>
          <a:xfrm rot="0">
            <a:off x="1028690" y="2085975"/>
            <a:ext cx="16230600" cy="5991225"/>
          </a:xfrm>
          <a:prstGeom prst="rect">
            <a:avLst/>
          </a:prstGeom>
        </p:spPr>
        <p:txBody>
          <a:bodyPr anchor="t" rtlCol="false" tIns="0" lIns="0" bIns="0" rIns="0">
            <a:spAutoFit/>
          </a:bodyPr>
          <a:lstStyle/>
          <a:p>
            <a:pPr algn="l">
              <a:lnSpc>
                <a:spcPts val="5250"/>
              </a:lnSpc>
              <a:spcBef>
                <a:spcPct val="0"/>
              </a:spcBef>
            </a:pPr>
            <a:r>
              <a:rPr lang="en-US" sz="3500">
                <a:solidFill>
                  <a:srgbClr val="2F3A43"/>
                </a:solidFill>
                <a:latin typeface="Arial"/>
                <a:ea typeface="Arial"/>
                <a:cs typeface="Arial"/>
                <a:sym typeface="Arial"/>
              </a:rPr>
              <a:t>A Lei 12.527/2011 regulamenta o direito constitucional de acesso às informações públicas.</a:t>
            </a:r>
          </a:p>
          <a:p>
            <a:pPr algn="l">
              <a:lnSpc>
                <a:spcPts val="5250"/>
              </a:lnSpc>
              <a:spcBef>
                <a:spcPct val="0"/>
              </a:spcBef>
            </a:pPr>
          </a:p>
          <a:p>
            <a:pPr algn="l">
              <a:lnSpc>
                <a:spcPts val="5250"/>
              </a:lnSpc>
              <a:spcBef>
                <a:spcPct val="0"/>
              </a:spcBef>
            </a:pPr>
            <a:r>
              <a:rPr lang="en-US" sz="3500">
                <a:solidFill>
                  <a:srgbClr val="2F3A43"/>
                </a:solidFill>
                <a:latin typeface="Arial"/>
                <a:ea typeface="Arial"/>
                <a:cs typeface="Arial"/>
                <a:sym typeface="Arial"/>
              </a:rPr>
              <a:t>Principais objetivos da LAI:</a:t>
            </a:r>
          </a:p>
          <a:p>
            <a:pPr algn="l">
              <a:lnSpc>
                <a:spcPts val="5250"/>
              </a:lnSpc>
              <a:spcBef>
                <a:spcPct val="0"/>
              </a:spcBef>
            </a:pPr>
          </a:p>
          <a:p>
            <a:pPr algn="l">
              <a:lnSpc>
                <a:spcPts val="5250"/>
              </a:lnSpc>
              <a:spcBef>
                <a:spcPct val="0"/>
              </a:spcBef>
            </a:pPr>
            <a:r>
              <a:rPr lang="en-US" sz="3500">
                <a:solidFill>
                  <a:srgbClr val="2F3A43"/>
                </a:solidFill>
                <a:latin typeface="Arial"/>
                <a:ea typeface="Arial"/>
                <a:cs typeface="Arial"/>
                <a:sym typeface="Arial"/>
              </a:rPr>
              <a:t>• garantir o acesso do cidadão às informações públicas</a:t>
            </a:r>
          </a:p>
          <a:p>
            <a:pPr algn="l">
              <a:lnSpc>
                <a:spcPts val="5250"/>
              </a:lnSpc>
              <a:spcBef>
                <a:spcPct val="0"/>
              </a:spcBef>
            </a:pPr>
            <a:r>
              <a:rPr lang="en-US" sz="3500">
                <a:solidFill>
                  <a:srgbClr val="2F3A43"/>
                </a:solidFill>
                <a:latin typeface="Arial"/>
                <a:ea typeface="Arial"/>
                <a:cs typeface="Arial"/>
                <a:sym typeface="Arial"/>
              </a:rPr>
              <a:t>• promover a transparência na administração pública</a:t>
            </a:r>
          </a:p>
          <a:p>
            <a:pPr algn="l">
              <a:lnSpc>
                <a:spcPts val="5250"/>
              </a:lnSpc>
              <a:spcBef>
                <a:spcPct val="0"/>
              </a:spcBef>
            </a:pPr>
            <a:r>
              <a:rPr lang="en-US" sz="3500">
                <a:solidFill>
                  <a:srgbClr val="2F3A43"/>
                </a:solidFill>
                <a:latin typeface="Arial"/>
                <a:ea typeface="Arial"/>
                <a:cs typeface="Arial"/>
                <a:sym typeface="Arial"/>
              </a:rPr>
              <a:t>• fortalecer o controle social</a:t>
            </a:r>
          </a:p>
          <a:p>
            <a:pPr algn="l">
              <a:lnSpc>
                <a:spcPts val="5250"/>
              </a:lnSpc>
              <a:spcBef>
                <a:spcPct val="0"/>
              </a:spcBef>
            </a:pPr>
            <a:r>
              <a:rPr lang="en-US" sz="3500">
                <a:solidFill>
                  <a:srgbClr val="2F3A43"/>
                </a:solidFill>
                <a:latin typeface="Arial"/>
                <a:ea typeface="Arial"/>
                <a:cs typeface="Arial"/>
                <a:sym typeface="Arial"/>
              </a:rPr>
              <a:t>• estabelecer procedimentos para solicitação de informações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TextBox 4" id="4"/>
          <p:cNvSpPr txBox="true"/>
          <p:nvPr/>
        </p:nvSpPr>
        <p:spPr>
          <a:xfrm rot="0">
            <a:off x="1028690" y="1764177"/>
            <a:ext cx="16230600" cy="5324475"/>
          </a:xfrm>
          <a:prstGeom prst="rect">
            <a:avLst/>
          </a:prstGeom>
        </p:spPr>
        <p:txBody>
          <a:bodyPr anchor="t" rtlCol="false" tIns="0" lIns="0" bIns="0" rIns="0">
            <a:spAutoFit/>
          </a:bodyPr>
          <a:lstStyle/>
          <a:p>
            <a:pPr algn="l" marL="0" indent="0" lvl="0">
              <a:lnSpc>
                <a:spcPts val="5250"/>
              </a:lnSpc>
              <a:spcBef>
                <a:spcPct val="0"/>
              </a:spcBef>
            </a:pPr>
            <a:r>
              <a:rPr lang="en-US" sz="3500" strike="noStrike" u="none">
                <a:solidFill>
                  <a:srgbClr val="2F3A43"/>
                </a:solidFill>
                <a:latin typeface="Arial"/>
                <a:ea typeface="Arial"/>
                <a:cs typeface="Arial"/>
                <a:sym typeface="Arial"/>
              </a:rPr>
              <a:t>A lei institui 2 mecanismos de transparência:</a:t>
            </a:r>
          </a:p>
          <a:p>
            <a:pPr algn="l" marL="0" indent="0" lvl="0">
              <a:lnSpc>
                <a:spcPts val="5250"/>
              </a:lnSpc>
              <a:spcBef>
                <a:spcPct val="0"/>
              </a:spcBef>
            </a:pPr>
          </a:p>
          <a:p>
            <a:pPr algn="l" marL="0" indent="0" lvl="0">
              <a:lnSpc>
                <a:spcPts val="5250"/>
              </a:lnSpc>
              <a:spcBef>
                <a:spcPct val="0"/>
              </a:spcBef>
            </a:pPr>
            <a:r>
              <a:rPr lang="en-US" b="true" sz="3500" strike="noStrike" u="sng">
                <a:solidFill>
                  <a:srgbClr val="2F3A43"/>
                </a:solidFill>
                <a:latin typeface="Arial Bold"/>
                <a:ea typeface="Arial Bold"/>
                <a:cs typeface="Arial Bold"/>
                <a:sym typeface="Arial Bold"/>
              </a:rPr>
              <a:t>Transparência ativa</a:t>
            </a:r>
          </a:p>
          <a:p>
            <a:pPr algn="l" marL="0" indent="0" lvl="0">
              <a:lnSpc>
                <a:spcPts val="5250"/>
              </a:lnSpc>
              <a:spcBef>
                <a:spcPct val="0"/>
              </a:spcBef>
            </a:pPr>
            <a:r>
              <a:rPr lang="en-US" sz="3500" strike="noStrike" u="none">
                <a:solidFill>
                  <a:srgbClr val="2F3A43"/>
                </a:solidFill>
                <a:latin typeface="Arial"/>
                <a:ea typeface="Arial"/>
                <a:cs typeface="Arial"/>
                <a:sym typeface="Arial"/>
              </a:rPr>
              <a:t>Divulgação espontânea de informações pelo órgão público (portal da transparência, dados orçamentários, relatórios públicos), etc.</a:t>
            </a:r>
          </a:p>
          <a:p>
            <a:pPr algn="l" marL="0" indent="0" lvl="0">
              <a:lnSpc>
                <a:spcPts val="5250"/>
              </a:lnSpc>
              <a:spcBef>
                <a:spcPct val="0"/>
              </a:spcBef>
            </a:pPr>
          </a:p>
          <a:p>
            <a:pPr algn="l" marL="0" indent="0" lvl="0">
              <a:lnSpc>
                <a:spcPts val="5250"/>
              </a:lnSpc>
              <a:spcBef>
                <a:spcPct val="0"/>
              </a:spcBef>
            </a:pPr>
            <a:r>
              <a:rPr lang="en-US" b="true" sz="3500" strike="noStrike" u="sng">
                <a:solidFill>
                  <a:srgbClr val="2F3A43"/>
                </a:solidFill>
                <a:latin typeface="Arial Bold"/>
                <a:ea typeface="Arial Bold"/>
                <a:cs typeface="Arial Bold"/>
                <a:sym typeface="Arial Bold"/>
              </a:rPr>
              <a:t>Transparência passiva</a:t>
            </a:r>
          </a:p>
          <a:p>
            <a:pPr algn="l" marL="0" indent="0" lvl="0">
              <a:lnSpc>
                <a:spcPts val="5250"/>
              </a:lnSpc>
              <a:spcBef>
                <a:spcPct val="0"/>
              </a:spcBef>
            </a:pPr>
            <a:r>
              <a:rPr lang="en-US" sz="3500" strike="noStrike" u="none">
                <a:solidFill>
                  <a:srgbClr val="2F3A43"/>
                </a:solidFill>
                <a:latin typeface="Arial"/>
                <a:ea typeface="Arial"/>
                <a:cs typeface="Arial"/>
                <a:sym typeface="Arial"/>
              </a:rPr>
              <a:t>Informações fornecidas mediante solicitação do cidadão (e-sic/ouvidorias,etc).</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7981" cy="10287000"/>
            <a:chOff x="0" y="0"/>
            <a:chExt cx="24383975"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TextBox 4" id="4"/>
          <p:cNvSpPr txBox="true"/>
          <p:nvPr/>
        </p:nvSpPr>
        <p:spPr>
          <a:xfrm rot="0">
            <a:off x="1028700" y="1634644"/>
            <a:ext cx="16230600" cy="4956244"/>
          </a:xfrm>
          <a:prstGeom prst="rect">
            <a:avLst/>
          </a:prstGeom>
        </p:spPr>
        <p:txBody>
          <a:bodyPr anchor="t" rtlCol="false" tIns="0" lIns="0" bIns="0" rIns="0">
            <a:spAutoFit/>
          </a:bodyPr>
          <a:lstStyle/>
          <a:p>
            <a:pPr algn="just" marL="0" indent="0" lvl="0">
              <a:lnSpc>
                <a:spcPts val="4372"/>
              </a:lnSpc>
              <a:spcBef>
                <a:spcPct val="0"/>
              </a:spcBef>
            </a:pPr>
            <a:r>
              <a:rPr lang="en-US" sz="2914">
                <a:solidFill>
                  <a:srgbClr val="2F3A43"/>
                </a:solidFill>
                <a:latin typeface="Arial"/>
                <a:ea typeface="Arial"/>
                <a:cs typeface="Arial"/>
                <a:sym typeface="Arial"/>
              </a:rPr>
              <a:t>A </a:t>
            </a:r>
            <a:r>
              <a:rPr lang="en-US" sz="2914" strike="noStrike" u="none">
                <a:solidFill>
                  <a:srgbClr val="2F3A43"/>
                </a:solidFill>
                <a:latin typeface="Arial"/>
                <a:ea typeface="Arial"/>
                <a:cs typeface="Arial"/>
                <a:sym typeface="Arial"/>
              </a:rPr>
              <a:t>Lei 13.460/2017 estabelece as normas básicas para participação, proteção e defesa dos direitos do usuário dos serviços públicos prestados direta ou indiretamente pela administração pública.</a:t>
            </a:r>
          </a:p>
          <a:p>
            <a:pPr algn="just" marL="0" indent="0" lvl="0">
              <a:lnSpc>
                <a:spcPts val="4372"/>
              </a:lnSpc>
              <a:spcBef>
                <a:spcPct val="0"/>
              </a:spcBef>
            </a:pPr>
          </a:p>
          <a:p>
            <a:pPr algn="just" marL="0" indent="0" lvl="0">
              <a:lnSpc>
                <a:spcPts val="4372"/>
              </a:lnSpc>
              <a:spcBef>
                <a:spcPct val="0"/>
              </a:spcBef>
            </a:pPr>
            <a:r>
              <a:rPr lang="en-US" sz="2914" strike="noStrike" u="none">
                <a:solidFill>
                  <a:srgbClr val="2F3A43"/>
                </a:solidFill>
                <a:latin typeface="Arial"/>
                <a:ea typeface="Arial"/>
                <a:cs typeface="Arial"/>
                <a:sym typeface="Arial"/>
              </a:rPr>
              <a:t>A lei determina que os órgãos públicos devem:</a:t>
            </a:r>
          </a:p>
          <a:p>
            <a:pPr algn="just" marL="0" indent="0" lvl="0">
              <a:lnSpc>
                <a:spcPts val="4372"/>
              </a:lnSpc>
              <a:spcBef>
                <a:spcPct val="0"/>
              </a:spcBef>
            </a:pPr>
          </a:p>
          <a:p>
            <a:pPr algn="just" marL="0" indent="0" lvl="0">
              <a:lnSpc>
                <a:spcPts val="4372"/>
              </a:lnSpc>
              <a:spcBef>
                <a:spcPct val="0"/>
              </a:spcBef>
            </a:pPr>
            <a:r>
              <a:rPr lang="en-US" sz="2914" strike="noStrike" u="none">
                <a:solidFill>
                  <a:srgbClr val="2F3A43"/>
                </a:solidFill>
                <a:latin typeface="Arial"/>
                <a:ea typeface="Arial"/>
                <a:cs typeface="Arial"/>
                <a:sym typeface="Arial"/>
              </a:rPr>
              <a:t>• manter canais de manifestação do cidadão</a:t>
            </a:r>
          </a:p>
          <a:p>
            <a:pPr algn="just" marL="0" indent="0" lvl="0">
              <a:lnSpc>
                <a:spcPts val="4372"/>
              </a:lnSpc>
              <a:spcBef>
                <a:spcPct val="0"/>
              </a:spcBef>
            </a:pPr>
            <a:r>
              <a:rPr lang="en-US" sz="2914" strike="noStrike" u="none">
                <a:solidFill>
                  <a:srgbClr val="2F3A43"/>
                </a:solidFill>
                <a:latin typeface="Arial"/>
                <a:ea typeface="Arial"/>
                <a:cs typeface="Arial"/>
                <a:sym typeface="Arial"/>
              </a:rPr>
              <a:t>• garantir atendimento adequado ao usuário</a:t>
            </a:r>
          </a:p>
          <a:p>
            <a:pPr algn="just" marL="0" indent="0" lvl="0">
              <a:lnSpc>
                <a:spcPts val="4372"/>
              </a:lnSpc>
              <a:spcBef>
                <a:spcPct val="0"/>
              </a:spcBef>
            </a:pPr>
            <a:r>
              <a:rPr lang="en-US" sz="2914" strike="noStrike" u="none">
                <a:solidFill>
                  <a:srgbClr val="2F3A43"/>
                </a:solidFill>
                <a:latin typeface="Arial"/>
                <a:ea typeface="Arial"/>
                <a:cs typeface="Arial"/>
                <a:sym typeface="Arial"/>
              </a:rPr>
              <a:t>• promover avaliação da qualidade dos serviços públicos</a:t>
            </a:r>
          </a:p>
          <a:p>
            <a:pPr algn="just" marL="0" indent="0" lvl="0">
              <a:lnSpc>
                <a:spcPts val="4372"/>
              </a:lnSpc>
              <a:spcBef>
                <a:spcPct val="0"/>
              </a:spcBef>
            </a:pPr>
            <a:r>
              <a:rPr lang="en-US" sz="2914" strike="noStrike" u="none">
                <a:solidFill>
                  <a:srgbClr val="2F3A43"/>
                </a:solidFill>
                <a:latin typeface="Arial"/>
                <a:ea typeface="Arial"/>
                <a:cs typeface="Arial"/>
                <a:sym typeface="Arial"/>
              </a:rPr>
              <a:t>• estruturar ouvidorias públicas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DAHDe9dkmzU</dc:identifier>
  <dcterms:modified xsi:type="dcterms:W3CDTF">2011-08-01T06:04:30Z</dcterms:modified>
  <cp:revision>1</cp:revision>
  <dc:title>Ouvidoria: Canal de Controle e Cidadania</dc:title>
</cp:coreProperties>
</file>